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61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994C3F-B473-4BAE-9FF7-544A7A124E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815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C780C-5258-4833-938E-4CBB03A168BE}" type="slidenum">
              <a:rPr lang="nl-NL"/>
              <a:pPr/>
              <a:t>1</a:t>
            </a:fld>
            <a:endParaRPr lang="nl-NL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Welkom namens de gemeenteraad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8E924-D2D0-421C-A57F-08D2446D5C0F}" type="slidenum">
              <a:rPr lang="nl-NL"/>
              <a:pPr/>
              <a:t>2</a:t>
            </a:fld>
            <a:endParaRPr lang="nl-NL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Sociale kaart noemen; alle aanwezige organisaties hebben iets aangeleverd.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8E924-D2D0-421C-A57F-08D2446D5C0F}" type="slidenum">
              <a:rPr lang="nl-NL"/>
              <a:pPr/>
              <a:t>3</a:t>
            </a:fld>
            <a:endParaRPr lang="nl-NL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Sociale kaart noemen; alle aanwezige organisaties hebben iets aangeleverd.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8E924-D2D0-421C-A57F-08D2446D5C0F}" type="slidenum">
              <a:rPr lang="nl-NL"/>
              <a:pPr/>
              <a:t>4</a:t>
            </a:fld>
            <a:endParaRPr lang="nl-NL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Sociale kaart noemen; alle aanwezige organisaties hebben iets aangeleverd.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8E924-D2D0-421C-A57F-08D2446D5C0F}" type="slidenum">
              <a:rPr lang="nl-NL"/>
              <a:pPr/>
              <a:t>5</a:t>
            </a:fld>
            <a:endParaRPr lang="nl-NL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Sociale kaart noemen; alle aanwezige organisaties hebben iets aangeleverd.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BC738-A08B-46CF-8EAD-32A1BB63890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FE4EC-D98D-44E2-8A18-57A8BFD8509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71FAA-05C0-49F1-9DBA-FDC7A656BF6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9E48F-ADEB-4E5F-B59E-09A51C7A1CA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A3D83-FFD7-4E89-A80E-BB8B3DE6F1C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D9B58-2F46-4F68-9656-EEC965322B3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4F982-2ADC-4E1E-B5C8-508F60C318E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AC5AF-3F9B-4D98-B2F6-646DAA4D988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7E2F8-3567-4612-9478-E5AF91D8926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BF333-5877-4153-AF78-CE7448C391B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73CA-3901-4487-94CA-6B87210716C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ACB0AD-F40C-4026-BF53-56E5809D0AE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372201" y="0"/>
            <a:ext cx="2771800" cy="1628775"/>
          </a:xfrm>
          <a:solidFill>
            <a:srgbClr val="CC0000"/>
          </a:solidFill>
        </p:spPr>
        <p:txBody>
          <a:bodyPr/>
          <a:lstStyle/>
          <a:p>
            <a:r>
              <a:rPr lang="nl-NL" sz="3200" b="1" dirty="0" smtClean="0">
                <a:solidFill>
                  <a:schemeClr val="bg1"/>
                </a:solidFill>
                <a:latin typeface="Gill Sans MT" pitchFamily="34" charset="0"/>
              </a:rPr>
              <a:t>23 May 2014</a:t>
            </a:r>
            <a:endParaRPr lang="nl-NL" b="1" dirty="0">
              <a:latin typeface="Gill Sans MT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205038"/>
            <a:ext cx="8064500" cy="4464050"/>
          </a:xfrm>
        </p:spPr>
        <p:txBody>
          <a:bodyPr/>
          <a:lstStyle/>
          <a:p>
            <a:pPr>
              <a:buFontTx/>
              <a:buNone/>
            </a:pPr>
            <a:endParaRPr lang="nl-NL" sz="3600" b="1" i="1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3600" b="1" i="1" dirty="0">
                <a:latin typeface="GillSans" pitchFamily="34" charset="0"/>
              </a:rPr>
              <a:t>		</a:t>
            </a:r>
            <a:endParaRPr lang="nl-NL" sz="3600" b="1" dirty="0">
              <a:latin typeface="GillSans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628775"/>
            <a:ext cx="9144000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ACTIVE CITIZENSHIP IN EUROPE</a:t>
            </a:r>
            <a:endParaRPr lang="nl-NL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3077" name="Picture 5" descr="Waalre logo F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60350"/>
            <a:ext cx="3527425" cy="1277938"/>
          </a:xfrm>
          <a:prstGeom prst="rect">
            <a:avLst/>
          </a:prstGeom>
          <a:noFill/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79388" y="2349500"/>
            <a:ext cx="867568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 dirty="0" smtClean="0"/>
          </a:p>
          <a:p>
            <a:pPr algn="ctr">
              <a:spcBef>
                <a:spcPct val="50000"/>
              </a:spcBef>
            </a:pPr>
            <a:r>
              <a:rPr lang="nl-NL" sz="8000" b="1" dirty="0" err="1" smtClean="0"/>
              <a:t>Welcome</a:t>
            </a:r>
            <a:endParaRPr lang="nl-NL" sz="8000" b="1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buFontTx/>
              <a:buNone/>
            </a:pPr>
            <a:r>
              <a:rPr lang="nl-NL" dirty="0" err="1" smtClean="0">
                <a:latin typeface="GillSans" pitchFamily="34" charset="0"/>
              </a:rPr>
              <a:t>Mrs</a:t>
            </a:r>
            <a:r>
              <a:rPr lang="nl-NL" dirty="0" smtClean="0">
                <a:latin typeface="GillSans" pitchFamily="34" charset="0"/>
              </a:rPr>
              <a:t> </a:t>
            </a:r>
            <a:r>
              <a:rPr lang="nl-NL" dirty="0" err="1">
                <a:latin typeface="GillSans" pitchFamily="34" charset="0"/>
              </a:rPr>
              <a:t>Hanneke</a:t>
            </a:r>
            <a:r>
              <a:rPr lang="nl-NL" dirty="0">
                <a:latin typeface="GillSans" pitchFamily="34" charset="0"/>
              </a:rPr>
              <a:t> Balk</a:t>
            </a:r>
          </a:p>
          <a:p>
            <a:pPr>
              <a:buFontTx/>
              <a:buNone/>
            </a:pPr>
            <a:r>
              <a:rPr lang="nl-NL" dirty="0" err="1">
                <a:latin typeface="GillSans" pitchFamily="34" charset="0"/>
              </a:rPr>
              <a:t>Alderman</a:t>
            </a:r>
            <a:r>
              <a:rPr lang="nl-NL" dirty="0">
                <a:latin typeface="GillSans" pitchFamily="34" charset="0"/>
              </a:rPr>
              <a:t> of the </a:t>
            </a:r>
            <a:r>
              <a:rPr lang="nl-NL" dirty="0" err="1">
                <a:latin typeface="GillSans" pitchFamily="34" charset="0"/>
              </a:rPr>
              <a:t>city</a:t>
            </a:r>
            <a:r>
              <a:rPr lang="nl-NL" dirty="0">
                <a:latin typeface="GillSans" pitchFamily="34" charset="0"/>
              </a:rPr>
              <a:t> of Waalre </a:t>
            </a:r>
            <a:r>
              <a:rPr lang="nl-NL" dirty="0" err="1">
                <a:latin typeface="GillSans" pitchFamily="34" charset="0"/>
              </a:rPr>
              <a:t>and</a:t>
            </a:r>
            <a:r>
              <a:rPr lang="nl-NL" dirty="0">
                <a:latin typeface="GillSans" pitchFamily="34" charset="0"/>
              </a:rPr>
              <a:t> first </a:t>
            </a:r>
            <a:r>
              <a:rPr lang="nl-NL" dirty="0" err="1">
                <a:latin typeface="GillSans" pitchFamily="34" charset="0"/>
              </a:rPr>
              <a:t>vice</a:t>
            </a:r>
            <a:r>
              <a:rPr lang="nl-NL" dirty="0">
                <a:latin typeface="GillSans" pitchFamily="34" charset="0"/>
              </a:rPr>
              <a:t> </a:t>
            </a:r>
            <a:r>
              <a:rPr lang="nl-NL" dirty="0" err="1" smtClean="0">
                <a:latin typeface="GillSans" pitchFamily="34" charset="0"/>
              </a:rPr>
              <a:t>Mayor</a:t>
            </a:r>
            <a:endParaRPr lang="nl-NL" dirty="0" smtClean="0">
              <a:latin typeface="GillSans" pitchFamily="34" charset="0"/>
            </a:endParaRPr>
          </a:p>
          <a:p>
            <a:pPr>
              <a:buFontTx/>
              <a:buNone/>
            </a:pPr>
            <a:endParaRPr lang="nl-NL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dirty="0" smtClean="0">
                <a:latin typeface="GillSans" pitchFamily="34" charset="0"/>
              </a:rPr>
              <a:t>Mr Kees de Zeeuw</a:t>
            </a:r>
          </a:p>
          <a:p>
            <a:pPr>
              <a:buFontTx/>
              <a:buNone/>
            </a:pPr>
            <a:r>
              <a:rPr lang="nl-NL" dirty="0" smtClean="0">
                <a:latin typeface="GillSans" pitchFamily="34" charset="0"/>
              </a:rPr>
              <a:t>Member </a:t>
            </a:r>
            <a:r>
              <a:rPr lang="nl-NL" dirty="0" err="1" smtClean="0">
                <a:latin typeface="GillSans" pitchFamily="34" charset="0"/>
              </a:rPr>
              <a:t>and</a:t>
            </a:r>
            <a:r>
              <a:rPr lang="nl-NL" dirty="0" smtClean="0">
                <a:latin typeface="GillSans" pitchFamily="34" charset="0"/>
              </a:rPr>
              <a:t> </a:t>
            </a:r>
            <a:r>
              <a:rPr lang="nl-NL" dirty="0" err="1" smtClean="0">
                <a:latin typeface="GillSans" pitchFamily="34" charset="0"/>
              </a:rPr>
              <a:t>vice</a:t>
            </a:r>
            <a:r>
              <a:rPr lang="nl-NL" dirty="0" smtClean="0">
                <a:latin typeface="GillSans" pitchFamily="34" charset="0"/>
              </a:rPr>
              <a:t> </a:t>
            </a:r>
            <a:r>
              <a:rPr lang="nl-NL" dirty="0" err="1" smtClean="0">
                <a:latin typeface="GillSans" pitchFamily="34" charset="0"/>
              </a:rPr>
              <a:t>chair</a:t>
            </a:r>
            <a:r>
              <a:rPr lang="nl-NL" dirty="0" smtClean="0">
                <a:latin typeface="GillSans" pitchFamily="34" charset="0"/>
              </a:rPr>
              <a:t> of the </a:t>
            </a:r>
            <a:r>
              <a:rPr lang="nl-NL" dirty="0" err="1" smtClean="0">
                <a:latin typeface="GillSans" pitchFamily="34" charset="0"/>
              </a:rPr>
              <a:t>city</a:t>
            </a:r>
            <a:r>
              <a:rPr lang="nl-NL" dirty="0" smtClean="0">
                <a:latin typeface="GillSans" pitchFamily="34" charset="0"/>
              </a:rPr>
              <a:t> council of Waalre</a:t>
            </a:r>
            <a:endParaRPr lang="nl-NL" dirty="0">
              <a:latin typeface="GillSans" pitchFamily="34" charset="0"/>
            </a:endParaRPr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25" y="0"/>
            <a:ext cx="2555875" cy="1628775"/>
          </a:xfrm>
          <a:solidFill>
            <a:srgbClr val="CC0000"/>
          </a:solidFill>
        </p:spPr>
        <p:txBody>
          <a:bodyPr/>
          <a:lstStyle/>
          <a:p>
            <a:r>
              <a:rPr lang="nl-NL" sz="3200" b="1" dirty="0" smtClean="0">
                <a:solidFill>
                  <a:schemeClr val="bg1"/>
                </a:solidFill>
                <a:latin typeface="Gill Sans MT" pitchFamily="34" charset="0"/>
              </a:rPr>
              <a:t>23 May 2014</a:t>
            </a:r>
            <a:endParaRPr lang="nl-NL" b="1" dirty="0">
              <a:latin typeface="Gill Sans MT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2205038"/>
            <a:ext cx="8064500" cy="4464050"/>
          </a:xfrm>
        </p:spPr>
        <p:txBody>
          <a:bodyPr/>
          <a:lstStyle/>
          <a:p>
            <a:endParaRPr lang="nl-NL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16.764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inhabitants</a:t>
            </a:r>
            <a:r>
              <a:rPr lang="nl-NL" sz="1600" dirty="0"/>
              <a:t> </a:t>
            </a:r>
            <a:endParaRPr lang="nl-NL" sz="1600" dirty="0" smtClean="0"/>
          </a:p>
          <a:p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1251 non Dutch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born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(47%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29%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Asia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14% US)</a:t>
            </a:r>
            <a:endParaRPr lang="nl-NL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Waalre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nickname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Greenfountain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due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woods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nl-NL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puddles</a:t>
            </a:r>
            <a:r>
              <a:rPr lang="nl-NL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landscape </a:t>
            </a:r>
          </a:p>
          <a:p>
            <a:r>
              <a:rPr lang="nl-NL" sz="1600" dirty="0" smtClean="0"/>
              <a:t>Waalre is a part of the </a:t>
            </a:r>
            <a:r>
              <a:rPr lang="nl-NL" sz="1600" dirty="0" err="1" smtClean="0"/>
              <a:t>Brainport</a:t>
            </a:r>
            <a:r>
              <a:rPr lang="nl-NL" sz="1600" dirty="0" smtClean="0"/>
              <a:t> </a:t>
            </a:r>
            <a:r>
              <a:rPr lang="nl-NL" sz="1600" dirty="0" err="1" smtClean="0"/>
              <a:t>region</a:t>
            </a:r>
            <a:r>
              <a:rPr lang="nl-NL" sz="1600" dirty="0" smtClean="0"/>
              <a:t>. The </a:t>
            </a:r>
            <a:r>
              <a:rPr lang="nl-NL" sz="1600" dirty="0" err="1" smtClean="0"/>
              <a:t>larged</a:t>
            </a:r>
            <a:r>
              <a:rPr lang="nl-NL" sz="1600" dirty="0" smtClean="0"/>
              <a:t> hightech </a:t>
            </a:r>
            <a:r>
              <a:rPr lang="nl-NL" sz="1600" dirty="0" err="1" smtClean="0"/>
              <a:t>region</a:t>
            </a:r>
            <a:r>
              <a:rPr lang="nl-NL" sz="1600" dirty="0" smtClean="0"/>
              <a:t> of the Netherlands and </a:t>
            </a:r>
            <a:r>
              <a:rPr lang="nl-NL" sz="1600" dirty="0" err="1" smtClean="0"/>
              <a:t>second</a:t>
            </a:r>
            <a:r>
              <a:rPr lang="nl-NL" sz="1600" dirty="0" smtClean="0"/>
              <a:t> </a:t>
            </a:r>
            <a:r>
              <a:rPr lang="nl-NL" sz="1600" dirty="0" err="1" smtClean="0"/>
              <a:t>economic</a:t>
            </a:r>
            <a:r>
              <a:rPr lang="nl-NL" sz="1600" dirty="0" smtClean="0"/>
              <a:t> </a:t>
            </a:r>
            <a:r>
              <a:rPr lang="nl-NL" sz="1600" dirty="0" err="1" smtClean="0"/>
              <a:t>region</a:t>
            </a:r>
            <a:endParaRPr lang="nl-NL" sz="1600" dirty="0" smtClean="0"/>
          </a:p>
          <a:p>
            <a:r>
              <a:rPr lang="nl-NL" sz="1600" dirty="0" smtClean="0"/>
              <a:t>The </a:t>
            </a:r>
            <a:r>
              <a:rPr lang="nl-NL" sz="1600" dirty="0" err="1" smtClean="0"/>
              <a:t>population</a:t>
            </a:r>
            <a:r>
              <a:rPr lang="nl-NL" sz="1600" dirty="0" smtClean="0"/>
              <a:t> of Waalre is in </a:t>
            </a:r>
            <a:r>
              <a:rPr lang="nl-NL" sz="1600" dirty="0" err="1" smtClean="0"/>
              <a:t>avarage</a:t>
            </a:r>
            <a:r>
              <a:rPr lang="nl-NL" sz="1600" dirty="0" smtClean="0"/>
              <a:t> high </a:t>
            </a:r>
            <a:r>
              <a:rPr lang="nl-NL" sz="1600" dirty="0" err="1" smtClean="0"/>
              <a:t>educated</a:t>
            </a:r>
            <a:endParaRPr lang="nl-NL" sz="1600" dirty="0" smtClean="0"/>
          </a:p>
          <a:p>
            <a:endParaRPr lang="nl-NL" sz="1600" dirty="0" smtClean="0"/>
          </a:p>
          <a:p>
            <a:r>
              <a:rPr lang="nl-NL" sz="1600" dirty="0" smtClean="0"/>
              <a:t>City </a:t>
            </a:r>
            <a:r>
              <a:rPr lang="nl-NL" sz="1600" dirty="0" err="1" smtClean="0"/>
              <a:t>council</a:t>
            </a:r>
            <a:r>
              <a:rPr lang="nl-NL" sz="1600" dirty="0" smtClean="0"/>
              <a:t> of 17 </a:t>
            </a:r>
            <a:r>
              <a:rPr lang="nl-NL" sz="1600" dirty="0" err="1" smtClean="0"/>
              <a:t>members</a:t>
            </a:r>
            <a:r>
              <a:rPr lang="nl-NL" sz="1600" dirty="0" smtClean="0"/>
              <a:t>. Last </a:t>
            </a:r>
            <a:r>
              <a:rPr lang="nl-NL" sz="1600" dirty="0" err="1" smtClean="0"/>
              <a:t>elections</a:t>
            </a:r>
            <a:r>
              <a:rPr lang="nl-NL" sz="1600" dirty="0" smtClean="0"/>
              <a:t> </a:t>
            </a:r>
            <a:r>
              <a:rPr lang="nl-NL" sz="1600" dirty="0" err="1" smtClean="0"/>
              <a:t>march</a:t>
            </a:r>
            <a:r>
              <a:rPr lang="nl-NL" sz="1600" dirty="0" smtClean="0"/>
              <a:t> 2014: D66 (</a:t>
            </a:r>
            <a:r>
              <a:rPr lang="nl-NL" sz="1600" dirty="0" err="1" smtClean="0"/>
              <a:t>Lib-dem</a:t>
            </a:r>
            <a:r>
              <a:rPr lang="nl-NL" sz="1600" dirty="0" smtClean="0"/>
              <a:t>) 23%, VVD (</a:t>
            </a:r>
            <a:r>
              <a:rPr lang="nl-NL" sz="1600" dirty="0" err="1" smtClean="0"/>
              <a:t>lib-cons</a:t>
            </a:r>
            <a:r>
              <a:rPr lang="nl-NL" sz="1600" dirty="0" smtClean="0"/>
              <a:t>) 18%, CDA (</a:t>
            </a:r>
            <a:r>
              <a:rPr lang="nl-NL" sz="1600" dirty="0" err="1" smtClean="0"/>
              <a:t>christian</a:t>
            </a:r>
            <a:r>
              <a:rPr lang="nl-NL" sz="1600" dirty="0" smtClean="0"/>
              <a:t>) 15%, PvdA (</a:t>
            </a:r>
            <a:r>
              <a:rPr lang="nl-NL" sz="1600" dirty="0" err="1" smtClean="0"/>
              <a:t>soc-dem</a:t>
            </a:r>
            <a:r>
              <a:rPr lang="nl-NL" sz="1600" dirty="0" smtClean="0"/>
              <a:t>) 9%, Greenparty 5%, AWB (</a:t>
            </a:r>
            <a:r>
              <a:rPr lang="nl-NL" sz="1600" dirty="0" err="1" smtClean="0"/>
              <a:t>local</a:t>
            </a:r>
            <a:r>
              <a:rPr lang="nl-NL" sz="1600" dirty="0" smtClean="0"/>
              <a:t>) 18%, ZW (</a:t>
            </a:r>
            <a:r>
              <a:rPr lang="nl-NL" sz="1600" dirty="0" err="1" smtClean="0"/>
              <a:t>local</a:t>
            </a:r>
            <a:r>
              <a:rPr lang="nl-NL" sz="1600" dirty="0" smtClean="0"/>
              <a:t>) 10%</a:t>
            </a:r>
          </a:p>
          <a:p>
            <a:r>
              <a:rPr lang="nl-NL" sz="1600" dirty="0" err="1" smtClean="0"/>
              <a:t>Local</a:t>
            </a:r>
            <a:r>
              <a:rPr lang="nl-NL" sz="1600" dirty="0" smtClean="0"/>
              <a:t> </a:t>
            </a:r>
            <a:r>
              <a:rPr lang="nl-NL" sz="1600" dirty="0" err="1" smtClean="0"/>
              <a:t>government</a:t>
            </a:r>
            <a:r>
              <a:rPr lang="nl-NL" sz="1600" dirty="0" smtClean="0"/>
              <a:t>: 1 Mayor (non </a:t>
            </a:r>
            <a:r>
              <a:rPr lang="nl-NL" sz="1600" dirty="0" err="1" smtClean="0"/>
              <a:t>elected</a:t>
            </a:r>
            <a:r>
              <a:rPr lang="nl-NL" sz="1600" dirty="0" smtClean="0"/>
              <a:t>) and 4 </a:t>
            </a:r>
            <a:r>
              <a:rPr lang="nl-NL" sz="1600" dirty="0" err="1" smtClean="0"/>
              <a:t>alderman</a:t>
            </a:r>
            <a:r>
              <a:rPr lang="nl-NL" sz="1600" dirty="0" smtClean="0"/>
              <a:t> (</a:t>
            </a:r>
            <a:r>
              <a:rPr lang="nl-NL" sz="1600" dirty="0" err="1" smtClean="0"/>
              <a:t>appointed</a:t>
            </a:r>
            <a:r>
              <a:rPr lang="nl-NL" sz="1600" dirty="0" smtClean="0"/>
              <a:t> </a:t>
            </a:r>
            <a:r>
              <a:rPr lang="nl-NL" sz="1600" dirty="0" err="1" smtClean="0"/>
              <a:t>by</a:t>
            </a:r>
            <a:r>
              <a:rPr lang="nl-NL" sz="1600" dirty="0" smtClean="0"/>
              <a:t> the city </a:t>
            </a:r>
            <a:r>
              <a:rPr lang="nl-NL" sz="1600" dirty="0" err="1" smtClean="0"/>
              <a:t>council</a:t>
            </a:r>
            <a:r>
              <a:rPr lang="nl-NL" sz="1600" dirty="0" smtClean="0"/>
              <a:t>)</a:t>
            </a:r>
          </a:p>
          <a:p>
            <a:r>
              <a:rPr lang="nl-NL" sz="1600" dirty="0" smtClean="0"/>
              <a:t>100 </a:t>
            </a:r>
            <a:r>
              <a:rPr lang="nl-NL" sz="1600" dirty="0" err="1" smtClean="0"/>
              <a:t>civil</a:t>
            </a:r>
            <a:r>
              <a:rPr lang="nl-NL" sz="1600" dirty="0" smtClean="0"/>
              <a:t> </a:t>
            </a:r>
            <a:r>
              <a:rPr lang="nl-NL" sz="1600" dirty="0" err="1" smtClean="0"/>
              <a:t>servants</a:t>
            </a:r>
            <a:r>
              <a:rPr lang="nl-NL" sz="1600" dirty="0" smtClean="0"/>
              <a:t> and a </a:t>
            </a:r>
            <a:r>
              <a:rPr lang="nl-NL" sz="1600" dirty="0" err="1" smtClean="0"/>
              <a:t>strong</a:t>
            </a:r>
            <a:r>
              <a:rPr lang="nl-NL" sz="1600" dirty="0" smtClean="0"/>
              <a:t> </a:t>
            </a:r>
            <a:r>
              <a:rPr lang="nl-NL" sz="1600" dirty="0" err="1" smtClean="0"/>
              <a:t>cooperation</a:t>
            </a:r>
            <a:r>
              <a:rPr lang="nl-NL" sz="1600" dirty="0" smtClean="0"/>
              <a:t> </a:t>
            </a:r>
            <a:r>
              <a:rPr lang="nl-NL" sz="1600" dirty="0" err="1" smtClean="0"/>
              <a:t>with</a:t>
            </a:r>
            <a:r>
              <a:rPr lang="nl-NL" sz="1600" dirty="0" smtClean="0"/>
              <a:t> </a:t>
            </a:r>
            <a:r>
              <a:rPr lang="nl-NL" sz="1600" dirty="0" err="1" smtClean="0"/>
              <a:t>other</a:t>
            </a:r>
            <a:r>
              <a:rPr lang="nl-NL" sz="1600" dirty="0" smtClean="0"/>
              <a:t> </a:t>
            </a:r>
            <a:r>
              <a:rPr lang="nl-NL" sz="1600" dirty="0" err="1" smtClean="0"/>
              <a:t>municipalities</a:t>
            </a:r>
            <a:r>
              <a:rPr lang="nl-NL" sz="1600" dirty="0" smtClean="0"/>
              <a:t> in the </a:t>
            </a:r>
            <a:r>
              <a:rPr lang="nl-NL" sz="1600" dirty="0" err="1" smtClean="0"/>
              <a:t>region</a:t>
            </a:r>
            <a:endParaRPr lang="nl-NL" sz="1600" dirty="0"/>
          </a:p>
          <a:p>
            <a:pPr>
              <a:buFontTx/>
              <a:buNone/>
            </a:pPr>
            <a:endParaRPr lang="nl-NL" sz="1600" b="1" i="1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3600" dirty="0">
                <a:latin typeface="GillSans" pitchFamily="34" charset="0"/>
              </a:rPr>
              <a:t>		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628775"/>
            <a:ext cx="9144000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Waalre a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municipality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in a green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area</a:t>
            </a:r>
            <a:endParaRPr lang="nl-NL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8197" name="Picture 5" descr="Waalre logo F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60350"/>
            <a:ext cx="3527425" cy="1277938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9388" y="2349500"/>
            <a:ext cx="8675687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25" y="0"/>
            <a:ext cx="2555875" cy="1628775"/>
          </a:xfrm>
          <a:solidFill>
            <a:srgbClr val="CC0000"/>
          </a:solidFill>
        </p:spPr>
        <p:txBody>
          <a:bodyPr/>
          <a:lstStyle/>
          <a:p>
            <a:r>
              <a:rPr lang="nl-NL" sz="3200" b="1" dirty="0" smtClean="0">
                <a:solidFill>
                  <a:schemeClr val="bg1"/>
                </a:solidFill>
                <a:latin typeface="Gill Sans MT" pitchFamily="34" charset="0"/>
              </a:rPr>
              <a:t>23 May 2014</a:t>
            </a:r>
            <a:endParaRPr lang="nl-NL" b="1" dirty="0">
              <a:latin typeface="Gill Sans MT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2205038"/>
            <a:ext cx="8064500" cy="4464050"/>
          </a:xfrm>
        </p:spPr>
        <p:txBody>
          <a:bodyPr/>
          <a:lstStyle/>
          <a:p>
            <a:endParaRPr lang="nl-NL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600" dirty="0" smtClean="0"/>
              <a:t>The </a:t>
            </a:r>
            <a:r>
              <a:rPr lang="nl-NL" sz="1600" dirty="0" err="1" smtClean="0"/>
              <a:t>opinion</a:t>
            </a:r>
            <a:r>
              <a:rPr lang="nl-NL" sz="1600" dirty="0" smtClean="0"/>
              <a:t> </a:t>
            </a:r>
            <a:r>
              <a:rPr lang="nl-NL" sz="1600" dirty="0" err="1" smtClean="0"/>
              <a:t>about</a:t>
            </a:r>
            <a:r>
              <a:rPr lang="nl-NL" sz="1600" dirty="0" smtClean="0"/>
              <a:t> </a:t>
            </a:r>
            <a:r>
              <a:rPr lang="nl-NL" sz="1600" dirty="0" err="1" smtClean="0"/>
              <a:t>Europe</a:t>
            </a:r>
            <a:r>
              <a:rPr lang="nl-NL" sz="1600" dirty="0" smtClean="0"/>
              <a:t> in Waalre is more </a:t>
            </a:r>
            <a:r>
              <a:rPr lang="nl-NL" sz="1600" dirty="0" err="1" smtClean="0"/>
              <a:t>positive</a:t>
            </a:r>
            <a:r>
              <a:rPr lang="nl-NL" sz="1600" dirty="0" smtClean="0"/>
              <a:t> </a:t>
            </a:r>
            <a:r>
              <a:rPr lang="nl-NL" sz="1600" dirty="0" err="1" smtClean="0"/>
              <a:t>then</a:t>
            </a:r>
            <a:r>
              <a:rPr lang="nl-NL" sz="1600" dirty="0" smtClean="0"/>
              <a:t> </a:t>
            </a:r>
            <a:r>
              <a:rPr lang="nl-NL" sz="1600" dirty="0" err="1" smtClean="0"/>
              <a:t>avarage</a:t>
            </a:r>
            <a:r>
              <a:rPr lang="nl-NL" sz="1600" dirty="0" smtClean="0"/>
              <a:t> in the Netherlands</a:t>
            </a:r>
          </a:p>
          <a:p>
            <a:r>
              <a:rPr lang="nl-NL" sz="1600" dirty="0" smtClean="0"/>
              <a:t>In 2005: A </a:t>
            </a:r>
            <a:r>
              <a:rPr lang="nl-NL" sz="1600" dirty="0" err="1" smtClean="0"/>
              <a:t>majority</a:t>
            </a:r>
            <a:r>
              <a:rPr lang="nl-NL" sz="1600" dirty="0" smtClean="0"/>
              <a:t> in Waalre </a:t>
            </a:r>
            <a:r>
              <a:rPr lang="nl-NL" sz="1600" dirty="0" err="1" smtClean="0"/>
              <a:t>voted</a:t>
            </a:r>
            <a:r>
              <a:rPr lang="nl-NL" sz="1600" dirty="0" smtClean="0"/>
              <a:t> </a:t>
            </a:r>
            <a:r>
              <a:rPr lang="nl-NL" sz="1600" dirty="0" err="1" smtClean="0"/>
              <a:t>yes</a:t>
            </a:r>
            <a:r>
              <a:rPr lang="nl-NL" sz="1600" dirty="0" smtClean="0"/>
              <a:t> in the referendum </a:t>
            </a:r>
            <a:r>
              <a:rPr lang="nl-NL" sz="1600" dirty="0" err="1" smtClean="0"/>
              <a:t>about</a:t>
            </a:r>
            <a:r>
              <a:rPr lang="nl-NL" sz="1600" dirty="0" smtClean="0"/>
              <a:t> the </a:t>
            </a:r>
            <a:r>
              <a:rPr lang="nl-NL" sz="1600" dirty="0" err="1" smtClean="0"/>
              <a:t>new</a:t>
            </a:r>
            <a:r>
              <a:rPr lang="nl-NL" sz="1600" dirty="0" smtClean="0"/>
              <a:t> EU </a:t>
            </a:r>
            <a:r>
              <a:rPr lang="nl-NL" sz="1600" dirty="0" err="1" smtClean="0"/>
              <a:t>agreement</a:t>
            </a:r>
            <a:r>
              <a:rPr lang="nl-NL" sz="1600" dirty="0" smtClean="0"/>
              <a:t> </a:t>
            </a:r>
          </a:p>
          <a:p>
            <a:endParaRPr lang="nl-NL" sz="1600" dirty="0" smtClean="0"/>
          </a:p>
          <a:p>
            <a:r>
              <a:rPr lang="nl-NL" sz="1600" dirty="0" smtClean="0"/>
              <a:t>In </a:t>
            </a:r>
            <a:r>
              <a:rPr lang="nl-NL" sz="1600" dirty="0" err="1" smtClean="0"/>
              <a:t>preparation</a:t>
            </a:r>
            <a:r>
              <a:rPr lang="nl-NL" sz="1600" dirty="0" smtClean="0"/>
              <a:t> to the </a:t>
            </a:r>
            <a:r>
              <a:rPr lang="nl-NL" sz="1600" dirty="0" err="1" smtClean="0"/>
              <a:t>elections</a:t>
            </a:r>
            <a:r>
              <a:rPr lang="nl-NL" sz="1600" dirty="0" smtClean="0"/>
              <a:t>, the </a:t>
            </a:r>
            <a:r>
              <a:rPr lang="nl-NL" sz="1600" dirty="0" err="1" smtClean="0"/>
              <a:t>local</a:t>
            </a:r>
            <a:r>
              <a:rPr lang="nl-NL" sz="1600" dirty="0" smtClean="0"/>
              <a:t> </a:t>
            </a:r>
            <a:r>
              <a:rPr lang="nl-NL" sz="1600" dirty="0" err="1" smtClean="0"/>
              <a:t>authorities</a:t>
            </a:r>
            <a:r>
              <a:rPr lang="nl-NL" sz="1600" dirty="0" smtClean="0"/>
              <a:t> </a:t>
            </a:r>
            <a:r>
              <a:rPr lang="nl-NL" sz="1600" dirty="0" err="1" smtClean="0"/>
              <a:t>work</a:t>
            </a:r>
            <a:r>
              <a:rPr lang="nl-NL" sz="1600" dirty="0" smtClean="0"/>
              <a:t> low </a:t>
            </a:r>
            <a:r>
              <a:rPr lang="nl-NL" sz="1600" dirty="0" err="1" smtClean="0"/>
              <a:t>profile</a:t>
            </a:r>
            <a:r>
              <a:rPr lang="nl-NL" sz="1600" dirty="0" smtClean="0"/>
              <a:t>. All </a:t>
            </a:r>
            <a:r>
              <a:rPr lang="nl-NL" sz="1600" dirty="0" err="1" smtClean="0"/>
              <a:t>citizens</a:t>
            </a:r>
            <a:r>
              <a:rPr lang="nl-NL" sz="1600" dirty="0" smtClean="0"/>
              <a:t> </a:t>
            </a:r>
            <a:r>
              <a:rPr lang="nl-NL" sz="1600" dirty="0" err="1" smtClean="0"/>
              <a:t>receive</a:t>
            </a:r>
            <a:r>
              <a:rPr lang="nl-NL" sz="1600" dirty="0" smtClean="0"/>
              <a:t> </a:t>
            </a:r>
            <a:r>
              <a:rPr lang="nl-NL" sz="1600" dirty="0" err="1" smtClean="0"/>
              <a:t>objective</a:t>
            </a:r>
            <a:r>
              <a:rPr lang="nl-NL" sz="1600" dirty="0" smtClean="0"/>
              <a:t> information </a:t>
            </a:r>
            <a:r>
              <a:rPr lang="nl-NL" sz="1600" dirty="0" err="1" smtClean="0"/>
              <a:t>by</a:t>
            </a:r>
            <a:r>
              <a:rPr lang="nl-NL" sz="1600" dirty="0" smtClean="0"/>
              <a:t> internet, post and </a:t>
            </a:r>
            <a:r>
              <a:rPr lang="nl-NL" sz="1600" dirty="0" err="1" smtClean="0"/>
              <a:t>newspapers</a:t>
            </a:r>
            <a:r>
              <a:rPr lang="nl-NL" sz="1600" dirty="0" smtClean="0"/>
              <a:t> </a:t>
            </a:r>
          </a:p>
          <a:p>
            <a:r>
              <a:rPr lang="nl-NL" sz="1600" dirty="0" err="1" smtClean="0"/>
              <a:t>Political</a:t>
            </a:r>
            <a:r>
              <a:rPr lang="nl-NL" sz="1600" dirty="0" smtClean="0"/>
              <a:t> </a:t>
            </a:r>
            <a:r>
              <a:rPr lang="nl-NL" sz="1600" dirty="0" err="1" smtClean="0"/>
              <a:t>parties</a:t>
            </a:r>
            <a:r>
              <a:rPr lang="nl-NL" sz="1600" dirty="0"/>
              <a:t> </a:t>
            </a:r>
            <a:r>
              <a:rPr lang="nl-NL" sz="1600" dirty="0" smtClean="0"/>
              <a:t>are </a:t>
            </a:r>
            <a:r>
              <a:rPr lang="nl-NL" sz="1600" dirty="0" err="1" smtClean="0"/>
              <a:t>able</a:t>
            </a:r>
            <a:r>
              <a:rPr lang="nl-NL" sz="1600" dirty="0" smtClean="0"/>
              <a:t> to </a:t>
            </a:r>
            <a:r>
              <a:rPr lang="nl-NL" sz="1600" dirty="0" err="1" smtClean="0"/>
              <a:t>develop</a:t>
            </a:r>
            <a:r>
              <a:rPr lang="nl-NL" sz="1600" dirty="0" smtClean="0"/>
              <a:t> </a:t>
            </a:r>
            <a:r>
              <a:rPr lang="nl-NL" sz="1600" dirty="0" err="1" smtClean="0"/>
              <a:t>their</a:t>
            </a:r>
            <a:r>
              <a:rPr lang="nl-NL" sz="1600" dirty="0" smtClean="0"/>
              <a:t> </a:t>
            </a:r>
            <a:r>
              <a:rPr lang="nl-NL" sz="1600" dirty="0" err="1" smtClean="0"/>
              <a:t>own</a:t>
            </a:r>
            <a:r>
              <a:rPr lang="nl-NL" sz="1600" dirty="0" smtClean="0"/>
              <a:t> </a:t>
            </a:r>
            <a:r>
              <a:rPr lang="nl-NL" sz="1600" dirty="0" err="1" smtClean="0"/>
              <a:t>election</a:t>
            </a:r>
            <a:r>
              <a:rPr lang="nl-NL" sz="1600" dirty="0" smtClean="0"/>
              <a:t> </a:t>
            </a:r>
            <a:r>
              <a:rPr lang="nl-NL" sz="1600" dirty="0" err="1" smtClean="0"/>
              <a:t>activities</a:t>
            </a:r>
            <a:endParaRPr lang="nl-NL" sz="1600" dirty="0" smtClean="0"/>
          </a:p>
          <a:p>
            <a:r>
              <a:rPr lang="nl-NL" sz="1600" dirty="0" err="1" smtClean="0"/>
              <a:t>Attandance</a:t>
            </a:r>
            <a:r>
              <a:rPr lang="nl-NL" sz="1600" dirty="0" smtClean="0"/>
              <a:t> </a:t>
            </a:r>
            <a:r>
              <a:rPr lang="nl-NL" sz="1600" dirty="0" err="1" smtClean="0"/>
              <a:t>by</a:t>
            </a:r>
            <a:r>
              <a:rPr lang="nl-NL" sz="1600" dirty="0" smtClean="0"/>
              <a:t> </a:t>
            </a:r>
            <a:r>
              <a:rPr lang="nl-NL" sz="1600" dirty="0" err="1" smtClean="0"/>
              <a:t>national</a:t>
            </a:r>
            <a:r>
              <a:rPr lang="nl-NL" sz="1600" dirty="0" smtClean="0"/>
              <a:t> </a:t>
            </a:r>
            <a:r>
              <a:rPr lang="nl-NL" sz="1600" dirty="0" err="1" smtClean="0"/>
              <a:t>elections</a:t>
            </a:r>
            <a:r>
              <a:rPr lang="nl-NL" sz="1600" dirty="0" smtClean="0"/>
              <a:t> ca 70%, </a:t>
            </a:r>
            <a:r>
              <a:rPr lang="nl-NL" sz="1600" dirty="0" err="1" smtClean="0"/>
              <a:t>local</a:t>
            </a:r>
            <a:r>
              <a:rPr lang="nl-NL" sz="1600" dirty="0" smtClean="0"/>
              <a:t> </a:t>
            </a:r>
            <a:r>
              <a:rPr lang="nl-NL" sz="1600" dirty="0" err="1" smtClean="0"/>
              <a:t>elections</a:t>
            </a:r>
            <a:r>
              <a:rPr lang="nl-NL" sz="1600" dirty="0" smtClean="0"/>
              <a:t> ca 55% and </a:t>
            </a:r>
            <a:r>
              <a:rPr lang="nl-NL" sz="1600" dirty="0" err="1" smtClean="0"/>
              <a:t>european</a:t>
            </a:r>
            <a:r>
              <a:rPr lang="nl-NL" sz="1600" dirty="0" smtClean="0"/>
              <a:t> </a:t>
            </a:r>
            <a:r>
              <a:rPr lang="nl-NL" sz="1600" dirty="0" err="1" smtClean="0"/>
              <a:t>elections</a:t>
            </a:r>
            <a:r>
              <a:rPr lang="nl-NL" sz="1600" dirty="0" smtClean="0"/>
              <a:t> </a:t>
            </a:r>
            <a:r>
              <a:rPr lang="nl-NL" sz="1600" dirty="0" err="1" smtClean="0"/>
              <a:t>ca</a:t>
            </a:r>
            <a:r>
              <a:rPr lang="nl-NL" sz="1600" dirty="0" smtClean="0"/>
              <a:t> 44% (</a:t>
            </a:r>
            <a:r>
              <a:rPr lang="nl-NL" sz="1600" dirty="0" err="1" smtClean="0"/>
              <a:t>nationwide</a:t>
            </a:r>
            <a:r>
              <a:rPr lang="nl-NL" sz="1600" smtClean="0"/>
              <a:t> 35%)</a:t>
            </a:r>
            <a:endParaRPr lang="nl-NL" sz="1600" dirty="0" smtClean="0"/>
          </a:p>
          <a:p>
            <a:pPr>
              <a:buFontTx/>
              <a:buNone/>
            </a:pPr>
            <a:endParaRPr lang="nl-NL" sz="1600" b="1" i="1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3600" dirty="0">
                <a:latin typeface="GillSans" pitchFamily="34" charset="0"/>
              </a:rPr>
              <a:t>		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628775"/>
            <a:ext cx="9144000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How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is Waalre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connected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to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Europe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 </a:t>
            </a:r>
            <a:endParaRPr lang="nl-NL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8197" name="Picture 5" descr="Waalre logo F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60350"/>
            <a:ext cx="3527425" cy="1277938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9388" y="2349500"/>
            <a:ext cx="8675687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25" y="0"/>
            <a:ext cx="2555875" cy="1628775"/>
          </a:xfrm>
          <a:solidFill>
            <a:srgbClr val="CC0000"/>
          </a:solidFill>
        </p:spPr>
        <p:txBody>
          <a:bodyPr/>
          <a:lstStyle/>
          <a:p>
            <a:r>
              <a:rPr lang="nl-NL" sz="3200" b="1" dirty="0" smtClean="0">
                <a:solidFill>
                  <a:schemeClr val="bg1"/>
                </a:solidFill>
                <a:latin typeface="Gill Sans MT" pitchFamily="34" charset="0"/>
              </a:rPr>
              <a:t>23 May 2014</a:t>
            </a:r>
            <a:endParaRPr lang="nl-NL" b="1" dirty="0">
              <a:latin typeface="Gill Sans MT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2205038"/>
            <a:ext cx="8064500" cy="4464050"/>
          </a:xfrm>
        </p:spPr>
        <p:txBody>
          <a:bodyPr/>
          <a:lstStyle/>
          <a:p>
            <a:endParaRPr lang="nl-NL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600" dirty="0" smtClean="0"/>
              <a:t>D66 is the </a:t>
            </a:r>
            <a:r>
              <a:rPr lang="nl-NL" sz="1600" dirty="0" err="1" smtClean="0"/>
              <a:t>only</a:t>
            </a:r>
            <a:r>
              <a:rPr lang="nl-NL" sz="1600" dirty="0" smtClean="0"/>
              <a:t> party in the Netherlands </a:t>
            </a:r>
            <a:r>
              <a:rPr lang="nl-NL" sz="1600" dirty="0" err="1" smtClean="0"/>
              <a:t>who</a:t>
            </a:r>
            <a:r>
              <a:rPr lang="nl-NL" sz="1600" dirty="0" smtClean="0"/>
              <a:t> is </a:t>
            </a:r>
            <a:r>
              <a:rPr lang="nl-NL" sz="1600" dirty="0" err="1" smtClean="0"/>
              <a:t>openly</a:t>
            </a:r>
            <a:r>
              <a:rPr lang="nl-NL" sz="1600" dirty="0" smtClean="0"/>
              <a:t> pro EU</a:t>
            </a:r>
          </a:p>
          <a:p>
            <a:r>
              <a:rPr lang="nl-NL" sz="1600" dirty="0" smtClean="0"/>
              <a:t>EU as </a:t>
            </a:r>
            <a:r>
              <a:rPr lang="nl-NL" sz="1600" dirty="0" err="1" smtClean="0"/>
              <a:t>economic</a:t>
            </a:r>
            <a:r>
              <a:rPr lang="nl-NL" sz="1600" dirty="0" smtClean="0"/>
              <a:t> </a:t>
            </a:r>
            <a:r>
              <a:rPr lang="nl-NL" sz="1600" dirty="0" err="1" smtClean="0"/>
              <a:t>will</a:t>
            </a:r>
            <a:r>
              <a:rPr lang="nl-NL" sz="1600" dirty="0" smtClean="0"/>
              <a:t> </a:t>
            </a:r>
            <a:r>
              <a:rPr lang="nl-NL" sz="1600" dirty="0" err="1" smtClean="0"/>
              <a:t>be</a:t>
            </a:r>
            <a:r>
              <a:rPr lang="nl-NL" sz="1600" dirty="0" smtClean="0"/>
              <a:t> </a:t>
            </a:r>
            <a:r>
              <a:rPr lang="nl-NL" sz="1600" dirty="0" err="1" smtClean="0"/>
              <a:t>able</a:t>
            </a:r>
            <a:r>
              <a:rPr lang="nl-NL" sz="1600" dirty="0" smtClean="0"/>
              <a:t> to </a:t>
            </a:r>
            <a:r>
              <a:rPr lang="nl-NL" sz="1600" dirty="0" err="1" smtClean="0"/>
              <a:t>increase</a:t>
            </a:r>
            <a:r>
              <a:rPr lang="nl-NL" sz="1600" dirty="0" smtClean="0"/>
              <a:t> the </a:t>
            </a:r>
            <a:r>
              <a:rPr lang="nl-NL" sz="1600" dirty="0" err="1" smtClean="0"/>
              <a:t>social</a:t>
            </a:r>
            <a:r>
              <a:rPr lang="nl-NL" sz="1600" dirty="0" smtClean="0"/>
              <a:t> and </a:t>
            </a:r>
            <a:r>
              <a:rPr lang="nl-NL" sz="1600" dirty="0" err="1" smtClean="0"/>
              <a:t>economic</a:t>
            </a:r>
            <a:r>
              <a:rPr lang="nl-NL" sz="1600" dirty="0" smtClean="0"/>
              <a:t> </a:t>
            </a:r>
            <a:r>
              <a:rPr lang="nl-NL" sz="1600" dirty="0" err="1" smtClean="0"/>
              <a:t>position</a:t>
            </a:r>
            <a:r>
              <a:rPr lang="nl-NL" sz="1600" dirty="0" smtClean="0"/>
              <a:t> of </a:t>
            </a:r>
            <a:r>
              <a:rPr lang="nl-NL" sz="1600" dirty="0" err="1" smtClean="0"/>
              <a:t>their</a:t>
            </a:r>
            <a:r>
              <a:rPr lang="nl-NL" sz="1600" dirty="0" smtClean="0"/>
              <a:t> </a:t>
            </a:r>
            <a:r>
              <a:rPr lang="nl-NL" sz="1600" dirty="0" err="1" smtClean="0"/>
              <a:t>inhabitants</a:t>
            </a:r>
            <a:endParaRPr lang="nl-NL" sz="1600" dirty="0"/>
          </a:p>
          <a:p>
            <a:r>
              <a:rPr lang="nl-NL" sz="1600" dirty="0" err="1" smtClean="0"/>
              <a:t>Innovation</a:t>
            </a:r>
            <a:r>
              <a:rPr lang="nl-NL" sz="1600" dirty="0" smtClean="0"/>
              <a:t> and </a:t>
            </a:r>
            <a:r>
              <a:rPr lang="nl-NL" sz="1600" dirty="0" err="1" smtClean="0"/>
              <a:t>education</a:t>
            </a:r>
            <a:r>
              <a:rPr lang="nl-NL" sz="1600" dirty="0" smtClean="0"/>
              <a:t> are the most important </a:t>
            </a:r>
            <a:r>
              <a:rPr lang="nl-NL" sz="1600" dirty="0" err="1" smtClean="0"/>
              <a:t>keystones</a:t>
            </a:r>
            <a:endParaRPr lang="nl-NL" sz="1600" dirty="0" smtClean="0"/>
          </a:p>
          <a:p>
            <a:r>
              <a:rPr lang="nl-NL" sz="1600" dirty="0" smtClean="0"/>
              <a:t>The EU as a </a:t>
            </a:r>
            <a:r>
              <a:rPr lang="nl-NL" sz="1600" dirty="0" err="1" smtClean="0"/>
              <a:t>political</a:t>
            </a:r>
            <a:r>
              <a:rPr lang="nl-NL" sz="1600" dirty="0" smtClean="0"/>
              <a:t> power is </a:t>
            </a:r>
            <a:r>
              <a:rPr lang="nl-NL" sz="1600" dirty="0" err="1" smtClean="0"/>
              <a:t>able</a:t>
            </a:r>
            <a:r>
              <a:rPr lang="nl-NL" sz="1600" dirty="0" smtClean="0"/>
              <a:t> to </a:t>
            </a:r>
            <a:r>
              <a:rPr lang="nl-NL" sz="1600" dirty="0" err="1" smtClean="0"/>
              <a:t>play</a:t>
            </a:r>
            <a:r>
              <a:rPr lang="nl-NL" sz="1600" dirty="0" smtClean="0"/>
              <a:t> a </a:t>
            </a:r>
            <a:r>
              <a:rPr lang="nl-NL" sz="1600" dirty="0" err="1" smtClean="0"/>
              <a:t>stronger</a:t>
            </a:r>
            <a:r>
              <a:rPr lang="nl-NL" sz="1600" dirty="0" smtClean="0"/>
              <a:t> </a:t>
            </a:r>
            <a:r>
              <a:rPr lang="nl-NL" sz="1600" dirty="0" err="1" smtClean="0"/>
              <a:t>role</a:t>
            </a:r>
            <a:r>
              <a:rPr lang="nl-NL" sz="1600" dirty="0" smtClean="0"/>
              <a:t> </a:t>
            </a:r>
            <a:r>
              <a:rPr lang="nl-NL" sz="1600" dirty="0" err="1" smtClean="0"/>
              <a:t>on</a:t>
            </a:r>
            <a:r>
              <a:rPr lang="nl-NL" sz="1600" dirty="0" smtClean="0"/>
              <a:t> </a:t>
            </a:r>
            <a:r>
              <a:rPr lang="nl-NL" sz="1600" dirty="0" err="1" smtClean="0"/>
              <a:t>worldlevel</a:t>
            </a:r>
            <a:endParaRPr lang="nl-NL" sz="1600" dirty="0" smtClean="0"/>
          </a:p>
          <a:p>
            <a:endParaRPr lang="nl-NL" sz="1600" dirty="0" smtClean="0"/>
          </a:p>
          <a:p>
            <a:r>
              <a:rPr lang="nl-NL" sz="1600" dirty="0" smtClean="0"/>
              <a:t>D66 </a:t>
            </a:r>
            <a:r>
              <a:rPr lang="nl-NL" sz="1600" dirty="0" err="1" smtClean="0"/>
              <a:t>demand</a:t>
            </a:r>
            <a:r>
              <a:rPr lang="nl-NL" sz="1600" dirty="0" smtClean="0"/>
              <a:t> </a:t>
            </a:r>
            <a:r>
              <a:rPr lang="nl-NL" sz="1600" dirty="0" err="1" smtClean="0"/>
              <a:t>also</a:t>
            </a:r>
            <a:r>
              <a:rPr lang="nl-NL" sz="1600" dirty="0" smtClean="0"/>
              <a:t> a more </a:t>
            </a:r>
            <a:r>
              <a:rPr lang="nl-NL" sz="1600" dirty="0" err="1" smtClean="0"/>
              <a:t>democratic</a:t>
            </a:r>
            <a:r>
              <a:rPr lang="nl-NL" sz="1600" dirty="0" smtClean="0"/>
              <a:t> en transparant EU</a:t>
            </a:r>
          </a:p>
          <a:p>
            <a:pPr>
              <a:buFontTx/>
              <a:buNone/>
            </a:pPr>
            <a:endParaRPr lang="nl-NL" sz="1600" b="1" i="1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3600" dirty="0">
                <a:latin typeface="GillSans" pitchFamily="34" charset="0"/>
              </a:rPr>
              <a:t>		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628775"/>
            <a:ext cx="9144000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What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is the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vision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of D66 to the EU  </a:t>
            </a:r>
            <a:endParaRPr lang="nl-NL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8197" name="Picture 5" descr="Waalre logo F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60350"/>
            <a:ext cx="3527425" cy="1277938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9388" y="2349500"/>
            <a:ext cx="8675687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25" y="0"/>
            <a:ext cx="2555875" cy="1628775"/>
          </a:xfrm>
          <a:solidFill>
            <a:srgbClr val="CC0000"/>
          </a:solidFill>
        </p:spPr>
        <p:txBody>
          <a:bodyPr/>
          <a:lstStyle/>
          <a:p>
            <a:r>
              <a:rPr lang="nl-NL" sz="3200" b="1" dirty="0" smtClean="0">
                <a:solidFill>
                  <a:schemeClr val="bg1"/>
                </a:solidFill>
                <a:latin typeface="Gill Sans MT" pitchFamily="34" charset="0"/>
              </a:rPr>
              <a:t>23 May 2014</a:t>
            </a:r>
            <a:endParaRPr lang="nl-NL" b="1" dirty="0">
              <a:latin typeface="Gill Sans MT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43707" y="2492896"/>
            <a:ext cx="7056586" cy="4464050"/>
          </a:xfrm>
        </p:spPr>
        <p:txBody>
          <a:bodyPr/>
          <a:lstStyle/>
          <a:p>
            <a:endParaRPr lang="nl-NL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nl-NL" sz="1600" dirty="0">
              <a:latin typeface="GillSans" pitchFamily="34" charset="0"/>
            </a:endParaRPr>
          </a:p>
          <a:p>
            <a:pPr>
              <a:buFontTx/>
              <a:buNone/>
            </a:pPr>
            <a:endParaRPr lang="nl-NL" sz="1600" dirty="0" smtClean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1600" dirty="0" err="1" smtClean="0">
                <a:latin typeface="GillSans" pitchFamily="34" charset="0"/>
              </a:rPr>
              <a:t>Discussion</a:t>
            </a:r>
            <a:r>
              <a:rPr lang="nl-NL" sz="1600" dirty="0" smtClean="0">
                <a:latin typeface="GillSans" pitchFamily="34" charset="0"/>
              </a:rPr>
              <a:t> </a:t>
            </a:r>
            <a:endParaRPr lang="nl-NL" sz="1600" dirty="0">
              <a:latin typeface="GillSans" pitchFamily="34" charset="0"/>
            </a:endParaRPr>
          </a:p>
          <a:p>
            <a:pPr>
              <a:buFontTx/>
              <a:buNone/>
            </a:pPr>
            <a:r>
              <a:rPr lang="nl-NL" sz="3600" dirty="0">
                <a:latin typeface="GillSans" pitchFamily="34" charset="0"/>
              </a:rPr>
              <a:t>		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628775"/>
            <a:ext cx="9144000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What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is the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vision</a:t>
            </a:r>
            <a:r>
              <a:rPr lang="nl-NL" sz="2800" b="1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  <a:latin typeface="Gill Sans MT" pitchFamily="34" charset="0"/>
              </a:rPr>
              <a:t>to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nl-NL" sz="2800" b="1" dirty="0" smtClean="0">
                <a:solidFill>
                  <a:schemeClr val="bg1"/>
                </a:solidFill>
                <a:latin typeface="Gill Sans MT" pitchFamily="34" charset="0"/>
              </a:rPr>
              <a:t>the EU  </a:t>
            </a:r>
            <a:endParaRPr lang="nl-NL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8197" name="Picture 5" descr="Waalre logo F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60350"/>
            <a:ext cx="3527425" cy="1277938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419872" y="2204864"/>
            <a:ext cx="5255815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9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423</Words>
  <Application>Microsoft Office PowerPoint</Application>
  <PresentationFormat>Diavoorstelling (4:3)</PresentationFormat>
  <Paragraphs>94</Paragraphs>
  <Slides>5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Standaardontwerp</vt:lpstr>
      <vt:lpstr>23 May 2014</vt:lpstr>
      <vt:lpstr>23 May 2014</vt:lpstr>
      <vt:lpstr>23 May 2014</vt:lpstr>
      <vt:lpstr>23 May 2014</vt:lpstr>
      <vt:lpstr>23 May 2014</vt:lpstr>
    </vt:vector>
  </TitlesOfParts>
  <Company>gemeente Waalre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mei 2010</dc:title>
  <dc:creator>windows gebruik(st)er</dc:creator>
  <cp:lastModifiedBy>kees de Zeeuw</cp:lastModifiedBy>
  <cp:revision>18</cp:revision>
  <dcterms:created xsi:type="dcterms:W3CDTF">2011-03-04T07:56:56Z</dcterms:created>
  <dcterms:modified xsi:type="dcterms:W3CDTF">2014-05-23T12:42:27Z</dcterms:modified>
</cp:coreProperties>
</file>