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95" r:id="rId3"/>
    <p:sldId id="258" r:id="rId4"/>
    <p:sldId id="259" r:id="rId5"/>
    <p:sldId id="260" r:id="rId6"/>
    <p:sldId id="261" r:id="rId7"/>
    <p:sldId id="262" r:id="rId8"/>
    <p:sldId id="263" r:id="rId9"/>
    <p:sldId id="264" r:id="rId10"/>
    <p:sldId id="277" r:id="rId11"/>
    <p:sldId id="278" r:id="rId12"/>
    <p:sldId id="279" r:id="rId13"/>
    <p:sldId id="280" r:id="rId14"/>
    <p:sldId id="265" r:id="rId15"/>
    <p:sldId id="281" r:id="rId16"/>
    <p:sldId id="282" r:id="rId17"/>
    <p:sldId id="283" r:id="rId18"/>
    <p:sldId id="285" r:id="rId19"/>
    <p:sldId id="286" r:id="rId20"/>
    <p:sldId id="287" r:id="rId21"/>
    <p:sldId id="288" r:id="rId22"/>
    <p:sldId id="293" r:id="rId23"/>
    <p:sldId id="289" r:id="rId24"/>
    <p:sldId id="290" r:id="rId25"/>
    <p:sldId id="292" r:id="rId26"/>
    <p:sldId id="272" r:id="rId27"/>
    <p:sldId id="273" r:id="rId28"/>
    <p:sldId id="274" r:id="rId29"/>
    <p:sldId id="296" r:id="rId30"/>
    <p:sldId id="297" r:id="rId31"/>
    <p:sldId id="298" r:id="rId32"/>
    <p:sldId id="299" r:id="rId33"/>
    <p:sldId id="294" r:id="rId3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182"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CE8922A-7947-4B01-BDA4-566BB9D11F7C}" type="datetimeFigureOut">
              <a:rPr lang="nl-NL" smtClean="0"/>
              <a:t>27-1-2015</a:t>
            </a:fld>
            <a:endParaRPr lang="nl-NL"/>
          </a:p>
        </p:txBody>
      </p:sp>
      <p:sp>
        <p:nvSpPr>
          <p:cNvPr id="17" name="Footer Placeholder 16"/>
          <p:cNvSpPr>
            <a:spLocks noGrp="1"/>
          </p:cNvSpPr>
          <p:nvPr>
            <p:ph type="ftr" sz="quarter" idx="11"/>
          </p:nvPr>
        </p:nvSpPr>
        <p:spPr/>
        <p:txBody>
          <a:bodyPr/>
          <a:lstStyle/>
          <a:p>
            <a:endParaRPr lang="nl-NL"/>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2EE31A-FBDC-4BB6-AA7E-DF073EBAEBF5}" type="slidenum">
              <a:rPr lang="nl-NL" smtClean="0"/>
              <a:t>‹#›</a:t>
            </a:fld>
            <a:endParaRPr lang="nl-NL"/>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E8922A-7947-4B01-BDA4-566BB9D11F7C}" type="datetimeFigureOut">
              <a:rPr lang="nl-NL" smtClean="0"/>
              <a:t>27-1-2015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2EE31A-FBDC-4BB6-AA7E-DF073EBAEBF5}" type="slidenum">
              <a:rPr lang="nl-NL" smtClean="0"/>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2EE31A-FBDC-4BB6-AA7E-DF073EBAEBF5}" type="slidenum">
              <a:rPr lang="nl-NL" smtClean="0"/>
              <a:t>‹#›</a:t>
            </a:fld>
            <a:endParaRPr lang="nl-NL"/>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E8922A-7947-4B01-BDA4-566BB9D11F7C}" type="datetimeFigureOut">
              <a:rPr lang="nl-NL" smtClean="0"/>
              <a:t>27-1-2015</a:t>
            </a:fld>
            <a:endParaRPr lang="nl-NL"/>
          </a:p>
        </p:txBody>
      </p:sp>
      <p:sp>
        <p:nvSpPr>
          <p:cNvPr id="5" name="Footer Placeholder 4"/>
          <p:cNvSpPr>
            <a:spLocks noGrp="1"/>
          </p:cNvSpPr>
          <p:nvPr>
            <p:ph type="ftr" sz="quarter" idx="11"/>
          </p:nvPr>
        </p:nvSpPr>
        <p:spPr/>
        <p:txBody>
          <a:bodyPr/>
          <a:lstStyle/>
          <a:p>
            <a:endParaRPr lang="nl-NL"/>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CE8922A-7947-4B01-BDA4-566BB9D11F7C}" type="datetimeFigureOut">
              <a:rPr lang="nl-NL" smtClean="0"/>
              <a:t>27-1-2015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4361688" y="1026372"/>
            <a:ext cx="457200" cy="441325"/>
          </a:xfrm>
        </p:spPr>
        <p:txBody>
          <a:bodyPr/>
          <a:lstStyle/>
          <a:p>
            <a:fld id="{2C2EE31A-FBDC-4BB6-AA7E-DF073EBAEBF5}" type="slidenum">
              <a:rPr lang="nl-NL" smtClean="0"/>
              <a:t>‹#›</a:t>
            </a:fld>
            <a:endParaRPr lang="nl-NL"/>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nl-NL"/>
          </a:p>
        </p:txBody>
      </p:sp>
      <p:sp>
        <p:nvSpPr>
          <p:cNvPr id="4" name="Date Placeholder 3"/>
          <p:cNvSpPr>
            <a:spLocks noGrp="1"/>
          </p:cNvSpPr>
          <p:nvPr>
            <p:ph type="dt" sz="half" idx="10"/>
          </p:nvPr>
        </p:nvSpPr>
        <p:spPr/>
        <p:txBody>
          <a:bodyPr/>
          <a:lstStyle/>
          <a:p>
            <a:fld id="{2CE8922A-7947-4B01-BDA4-566BB9D11F7C}" type="datetimeFigureOut">
              <a:rPr lang="nl-NL" smtClean="0"/>
              <a:t>27-1-2015</a:t>
            </a:fld>
            <a:endParaRPr lang="nl-NL"/>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2EE31A-FBDC-4BB6-AA7E-DF073EBAEBF5}" type="slidenum">
              <a:rPr lang="nl-NL" smtClean="0"/>
              <a:t>‹#›</a:t>
            </a:fld>
            <a:endParaRPr lang="nl-NL"/>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CE8922A-7947-4B01-BDA4-566BB9D11F7C}" type="datetimeFigureOut">
              <a:rPr lang="nl-NL" smtClean="0"/>
              <a:t>27-1-2015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C2EE31A-FBDC-4BB6-AA7E-DF073EBAEBF5}" type="slidenum">
              <a:rPr lang="nl-NL" smtClean="0"/>
              <a:t>‹#›</a:t>
            </a:fld>
            <a:endParaRPr lang="nl-NL"/>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CE8922A-7947-4B01-BDA4-566BB9D11F7C}" type="datetimeFigureOut">
              <a:rPr lang="nl-NL" smtClean="0"/>
              <a:t>27-1-2015</a:t>
            </a:fld>
            <a:endParaRPr lang="nl-NL"/>
          </a:p>
        </p:txBody>
      </p:sp>
      <p:sp>
        <p:nvSpPr>
          <p:cNvPr id="8" name="Footer Placeholder 7"/>
          <p:cNvSpPr>
            <a:spLocks noGrp="1"/>
          </p:cNvSpPr>
          <p:nvPr>
            <p:ph type="ftr" sz="quarter" idx="11"/>
          </p:nvPr>
        </p:nvSpPr>
        <p:spPr>
          <a:xfrm>
            <a:off x="304800" y="6409944"/>
            <a:ext cx="3581400" cy="365760"/>
          </a:xfrm>
        </p:spPr>
        <p:txBody>
          <a:bodyPr/>
          <a:lstStyle/>
          <a:p>
            <a:endParaRPr lang="nl-NL"/>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C2EE31A-FBDC-4BB6-AA7E-DF073EBAEBF5}" type="slidenum">
              <a:rPr lang="nl-NL" smtClean="0"/>
              <a:t>‹#›</a:t>
            </a:fld>
            <a:endParaRPr lang="nl-NL"/>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E8922A-7947-4B01-BDA4-566BB9D11F7C}" type="datetimeFigureOut">
              <a:rPr lang="nl-NL" smtClean="0"/>
              <a:t>27-1-2015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a:xfrm>
            <a:off x="4343400" y="1036020"/>
            <a:ext cx="457200" cy="441325"/>
          </a:xfrm>
        </p:spPr>
        <p:txBody>
          <a:bodyPr/>
          <a:lstStyle/>
          <a:p>
            <a:fld id="{2C2EE31A-FBDC-4BB6-AA7E-DF073EBAEBF5}"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CE8922A-7947-4B01-BDA4-566BB9D11F7C}" type="datetimeFigureOut">
              <a:rPr lang="nl-NL" smtClean="0"/>
              <a:t>27-1-2015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2EE31A-FBDC-4BB6-AA7E-DF073EBAEBF5}" type="slidenum">
              <a:rPr lang="nl-NL" smtClean="0"/>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2EE31A-FBDC-4BB6-AA7E-DF073EBAEBF5}" type="slidenum">
              <a:rPr lang="nl-NL" smtClean="0"/>
              <a:t>‹#›</a:t>
            </a:fld>
            <a:endParaRPr lang="nl-NL"/>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CE8922A-7947-4B01-BDA4-566BB9D11F7C}" type="datetimeFigureOut">
              <a:rPr lang="nl-NL" smtClean="0"/>
              <a:t>27-1-2015</a:t>
            </a:fld>
            <a:endParaRPr lang="nl-NL"/>
          </a:p>
        </p:txBody>
      </p:sp>
      <p:sp>
        <p:nvSpPr>
          <p:cNvPr id="6" name="Footer Placeholder 5"/>
          <p:cNvSpPr>
            <a:spLocks noGrp="1"/>
          </p:cNvSpPr>
          <p:nvPr>
            <p:ph type="ftr" sz="quarter" idx="11"/>
          </p:nvPr>
        </p:nvSpPr>
        <p:spPr>
          <a:xfrm>
            <a:off x="301752" y="6410848"/>
            <a:ext cx="3383280" cy="365760"/>
          </a:xfrm>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2EE31A-FBDC-4BB6-AA7E-DF073EBAEBF5}" type="slidenum">
              <a:rPr lang="nl-NL" smtClean="0"/>
              <a:t>‹#›</a:t>
            </a:fld>
            <a:endParaRPr lang="nl-NL"/>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CE8922A-7947-4B01-BDA4-566BB9D11F7C}" type="datetimeFigureOut">
              <a:rPr lang="nl-NL" smtClean="0"/>
              <a:t>27-1-2015</a:t>
            </a:fld>
            <a:endParaRPr lang="nl-NL"/>
          </a:p>
        </p:txBody>
      </p:sp>
      <p:sp>
        <p:nvSpPr>
          <p:cNvPr id="6" name="Footer Placeholder 5"/>
          <p:cNvSpPr>
            <a:spLocks noGrp="1"/>
          </p:cNvSpPr>
          <p:nvPr>
            <p:ph type="ftr" sz="quarter" idx="11"/>
          </p:nvPr>
        </p:nvSpPr>
        <p:spPr>
          <a:xfrm>
            <a:off x="301752" y="6410848"/>
            <a:ext cx="3584448" cy="365760"/>
          </a:xfrm>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CE8922A-7947-4B01-BDA4-566BB9D11F7C}" type="datetimeFigureOut">
              <a:rPr lang="nl-NL" smtClean="0"/>
              <a:t>27-1-2015</a:t>
            </a:fld>
            <a:endParaRPr lang="nl-NL"/>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nl-NL"/>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C2EE31A-FBDC-4BB6-AA7E-DF073EBAEBF5}" type="slidenum">
              <a:rPr lang="nl-NL" smtClean="0"/>
              <a:t>‹#›</a:t>
            </a:fld>
            <a:endParaRPr lang="nl-NL"/>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c.europa.eu/justice/citizen/complaints/index_en.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ombudsman.europa.eu/home/en/default.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c.europa.eu/consularprotection/index.ac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c.europa.eu/citizens-initiative/public/welcome?lg=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c.europa.eu/programmes/erasmus-plus/index_en.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uropa.eu/youreurope/citizens/work/work-abroad/index_en.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purposegames.com/game/285/inf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c.europa.eu/education/opportunities/vocational/index_en.htm" TargetMode="External"/><Relationship Id="rId2" Type="http://schemas.openxmlformats.org/officeDocument/2006/relationships/hyperlink" Target="http://ec.europa.eu/programmes/erasmus-plus/index_en.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c.europa.eu/consumers/ecc/index_en.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uropa.eu/youreurope/citizens/travel/index_en.ht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uropa.eu/youreurope/citizens/residence/worker-pensioner/elections/index_en.ht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3140968"/>
            <a:ext cx="6400800" cy="1752600"/>
          </a:xfrm>
        </p:spPr>
        <p:txBody>
          <a:bodyPr/>
          <a:lstStyle/>
          <a:p>
            <a:r>
              <a:rPr lang="nl-NL" dirty="0" smtClean="0">
                <a:solidFill>
                  <a:srgbClr val="0070C0"/>
                </a:solidFill>
              </a:rPr>
              <a:t>Irem Bezcioglu Goktolga</a:t>
            </a:r>
          </a:p>
          <a:p>
            <a:endParaRPr lang="nl-NL" dirty="0">
              <a:solidFill>
                <a:srgbClr val="0070C0"/>
              </a:solidFill>
            </a:endParaRPr>
          </a:p>
          <a:p>
            <a:r>
              <a:rPr lang="nl-NL" dirty="0" smtClean="0">
                <a:solidFill>
                  <a:srgbClr val="0070C0"/>
                </a:solidFill>
              </a:rPr>
              <a:t>Durdane Bayram Jacobs</a:t>
            </a:r>
            <a:endParaRPr lang="nl-NL" dirty="0">
              <a:solidFill>
                <a:srgbClr val="0070C0"/>
              </a:solidFill>
            </a:endParaRPr>
          </a:p>
        </p:txBody>
      </p:sp>
      <p:sp>
        <p:nvSpPr>
          <p:cNvPr id="2" name="Title 1"/>
          <p:cNvSpPr>
            <a:spLocks noGrp="1"/>
          </p:cNvSpPr>
          <p:nvPr>
            <p:ph type="ctrTitle"/>
          </p:nvPr>
        </p:nvSpPr>
        <p:spPr>
          <a:xfrm>
            <a:off x="251520" y="188640"/>
            <a:ext cx="8712968" cy="2046089"/>
          </a:xfrm>
        </p:spPr>
        <p:txBody>
          <a:bodyPr>
            <a:normAutofit fontScale="90000"/>
          </a:bodyPr>
          <a:lstStyle/>
          <a:p>
            <a:r>
              <a:rPr lang="nl-NL" b="1" dirty="0" smtClean="0"/>
              <a:t/>
            </a:r>
            <a:br>
              <a:rPr lang="nl-NL" b="1" dirty="0" smtClean="0"/>
            </a:br>
            <a:r>
              <a:rPr lang="nl-NL" b="1" dirty="0"/>
              <a:t/>
            </a:r>
            <a:br>
              <a:rPr lang="nl-NL" b="1" dirty="0"/>
            </a:br>
            <a:r>
              <a:rPr lang="nl-NL" b="1" dirty="0" smtClean="0"/>
              <a:t/>
            </a:r>
            <a:br>
              <a:rPr lang="nl-NL" b="1" dirty="0" smtClean="0"/>
            </a:br>
            <a:r>
              <a:rPr lang="nl-NL" b="1" dirty="0"/>
              <a:t/>
            </a:r>
            <a:br>
              <a:rPr lang="nl-NL" b="1" dirty="0"/>
            </a:br>
            <a:r>
              <a:rPr lang="nl-NL" b="1" dirty="0" smtClean="0"/>
              <a:t/>
            </a:r>
            <a:br>
              <a:rPr lang="nl-NL" b="1" dirty="0" smtClean="0"/>
            </a:br>
            <a:r>
              <a:rPr lang="nl-NL" b="1" dirty="0"/>
              <a:t/>
            </a:r>
            <a:br>
              <a:rPr lang="nl-NL" b="1" dirty="0"/>
            </a:br>
            <a:r>
              <a:rPr lang="nl-NL" b="1" dirty="0" smtClean="0"/>
              <a:t/>
            </a:r>
            <a:br>
              <a:rPr lang="nl-NL" b="1" dirty="0" smtClean="0"/>
            </a:br>
            <a:r>
              <a:rPr lang="nl-NL" b="1" dirty="0"/>
              <a:t/>
            </a:r>
            <a:br>
              <a:rPr lang="nl-NL" b="1" dirty="0"/>
            </a:br>
            <a:r>
              <a:rPr lang="nl-NL" b="1" dirty="0" smtClean="0">
                <a:solidFill>
                  <a:srgbClr val="002060"/>
                </a:solidFill>
              </a:rPr>
              <a:t>ACE (Active Citizenship in Europe)</a:t>
            </a:r>
            <a:br>
              <a:rPr lang="nl-NL" b="1" dirty="0" smtClean="0">
                <a:solidFill>
                  <a:srgbClr val="002060"/>
                </a:solidFill>
              </a:rPr>
            </a:br>
            <a:r>
              <a:rPr lang="en-US" sz="2200" b="1" dirty="0">
                <a:solidFill>
                  <a:srgbClr val="FF0000"/>
                </a:solidFill>
              </a:rPr>
              <a:t>Project No. 2013-1-GB2-GRU06-11105 4 </a:t>
            </a:r>
            <a:r>
              <a:rPr lang="nl-NL" sz="2200" b="1" dirty="0"/>
              <a:t/>
            </a:r>
            <a:br>
              <a:rPr lang="nl-NL" sz="2200" b="1" dirty="0"/>
            </a:br>
            <a:endParaRPr lang="nl-NL" sz="22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37112"/>
            <a:ext cx="4755752"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56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534400" cy="758952"/>
          </a:xfrm>
        </p:spPr>
        <p:txBody>
          <a:bodyPr>
            <a:normAutofit fontScale="90000"/>
          </a:bodyPr>
          <a:lstStyle/>
          <a:p>
            <a:r>
              <a:rPr lang="en-US" b="1" dirty="0" smtClean="0"/>
              <a:t>The right to petition</a:t>
            </a:r>
            <a:r>
              <a:rPr lang="en-US" dirty="0" smtClean="0"/>
              <a:t/>
            </a:r>
            <a:br>
              <a:rPr lang="en-US" dirty="0" smtClean="0"/>
            </a:br>
            <a:endParaRPr lang="nl-NL" dirty="0"/>
          </a:p>
        </p:txBody>
      </p:sp>
      <p:sp>
        <p:nvSpPr>
          <p:cNvPr id="3" name="Content Placeholder 2"/>
          <p:cNvSpPr>
            <a:spLocks noGrp="1"/>
          </p:cNvSpPr>
          <p:nvPr>
            <p:ph sz="quarter" idx="1"/>
          </p:nvPr>
        </p:nvSpPr>
        <p:spPr/>
        <p:txBody>
          <a:bodyPr/>
          <a:lstStyle/>
          <a:p>
            <a:endParaRPr lang="en-US" dirty="0" smtClean="0"/>
          </a:p>
          <a:p>
            <a:r>
              <a:rPr lang="en-US" dirty="0" smtClean="0"/>
              <a:t>The</a:t>
            </a:r>
            <a:r>
              <a:rPr lang="en-US" dirty="0"/>
              <a:t> </a:t>
            </a:r>
            <a:r>
              <a:rPr lang="en-US" u="sng" dirty="0">
                <a:hlinkClick r:id="rId2" tooltip="right to petition"/>
              </a:rPr>
              <a:t>right to petition</a:t>
            </a:r>
            <a:r>
              <a:rPr lang="en-US" dirty="0"/>
              <a:t> allows you to raise concerns or complaints with the European Parliament. </a:t>
            </a:r>
            <a:endParaRPr lang="en-US" dirty="0" smtClean="0"/>
          </a:p>
          <a:p>
            <a:endParaRPr lang="en-US" dirty="0"/>
          </a:p>
          <a:p>
            <a:r>
              <a:rPr lang="en-US" dirty="0" smtClean="0"/>
              <a:t>You </a:t>
            </a:r>
            <a:r>
              <a:rPr lang="en-US" dirty="0"/>
              <a:t>can ask the Parliament to address either a personal need or grievance, or a matter of public interest. </a:t>
            </a:r>
            <a:endParaRPr lang="en-US" dirty="0" smtClean="0"/>
          </a:p>
          <a:p>
            <a:pPr marL="0" indent="0">
              <a:buNone/>
            </a:pPr>
            <a:endParaRPr lang="en-US" dirty="0"/>
          </a:p>
          <a:p>
            <a:endParaRPr lang="en-US" dirty="0" smtClean="0"/>
          </a:p>
          <a:p>
            <a:pPr marL="0" indent="0">
              <a:buNone/>
            </a:pPr>
            <a:endParaRPr lang="en-US" dirty="0"/>
          </a:p>
          <a:p>
            <a:endParaRPr lang="nl-NL"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373216"/>
            <a:ext cx="1734472" cy="115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106795"/>
      </p:ext>
    </p:extLst>
  </p:cSld>
  <p:clrMapOvr>
    <a:masterClrMapping/>
  </p:clrMapOvr>
  <mc:AlternateContent xmlns:mc="http://schemas.openxmlformats.org/markup-compatibility/2006" xmlns:p14="http://schemas.microsoft.com/office/powerpoint/2010/main">
    <mc:Choice Requires="p14">
      <p:transition spd="slow" p14:dur="2000" advTm="26946"/>
    </mc:Choice>
    <mc:Fallback xmlns="">
      <p:transition spd="slow" advTm="2694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534400" cy="758952"/>
          </a:xfrm>
        </p:spPr>
        <p:txBody>
          <a:bodyPr>
            <a:normAutofit fontScale="90000"/>
          </a:bodyPr>
          <a:lstStyle/>
          <a:p>
            <a:r>
              <a:rPr lang="en-US" b="1" dirty="0" smtClean="0"/>
              <a:t>The right to complain to the Ombudsman</a:t>
            </a:r>
            <a:r>
              <a:rPr lang="en-US" dirty="0" smtClean="0"/>
              <a:t/>
            </a:r>
            <a:br>
              <a:rPr lang="en-US" dirty="0" smtClean="0"/>
            </a:br>
            <a:endParaRPr lang="nl-NL" dirty="0"/>
          </a:p>
        </p:txBody>
      </p:sp>
      <p:sp>
        <p:nvSpPr>
          <p:cNvPr id="3" name="Content Placeholder 2"/>
          <p:cNvSpPr>
            <a:spLocks noGrp="1"/>
          </p:cNvSpPr>
          <p:nvPr>
            <p:ph sz="quarter" idx="1"/>
          </p:nvPr>
        </p:nvSpPr>
        <p:spPr/>
        <p:txBody>
          <a:bodyPr/>
          <a:lstStyle/>
          <a:p>
            <a:r>
              <a:rPr lang="en-US" dirty="0" smtClean="0"/>
              <a:t>For </a:t>
            </a:r>
            <a:r>
              <a:rPr lang="en-US" dirty="0"/>
              <a:t>grievances concerning ‘mal-administration’ by an EU institution or body, you can complain to </a:t>
            </a:r>
            <a:r>
              <a:rPr lang="en-US" dirty="0" smtClean="0"/>
              <a:t>the </a:t>
            </a:r>
            <a:r>
              <a:rPr lang="en-US" u="sng" dirty="0" smtClean="0">
                <a:hlinkClick r:id="rId2" tooltip="Ombudsman"/>
              </a:rPr>
              <a:t>Ombudsman</a:t>
            </a:r>
            <a:r>
              <a:rPr lang="en-US" dirty="0" smtClean="0"/>
              <a:t>.</a:t>
            </a:r>
          </a:p>
          <a:p>
            <a:pPr marL="0" indent="0">
              <a:buNone/>
            </a:pPr>
            <a:endParaRPr lang="en-US" dirty="0" smtClean="0"/>
          </a:p>
          <a:p>
            <a:r>
              <a:rPr lang="en-US" dirty="0" smtClean="0"/>
              <a:t>You </a:t>
            </a:r>
            <a:r>
              <a:rPr lang="en-US" dirty="0"/>
              <a:t>can also contact EU institutions and advisory bodies directly, and you are entitled to receive a reply in any of the EU’s 23 official languages.</a:t>
            </a:r>
          </a:p>
          <a:p>
            <a:endParaRPr lang="nl-NL"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581128"/>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980578"/>
      </p:ext>
    </p:extLst>
  </p:cSld>
  <p:clrMapOvr>
    <a:masterClrMapping/>
  </p:clrMapOvr>
  <mc:AlternateContent xmlns:mc="http://schemas.openxmlformats.org/markup-compatibility/2006" xmlns:p14="http://schemas.microsoft.com/office/powerpoint/2010/main">
    <mc:Choice Requires="p14">
      <p:transition spd="slow" p14:dur="2000" advTm="24651"/>
    </mc:Choice>
    <mc:Fallback xmlns="">
      <p:transition spd="slow" advTm="2465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8720"/>
            <a:ext cx="8534400" cy="758952"/>
          </a:xfrm>
        </p:spPr>
        <p:txBody>
          <a:bodyPr>
            <a:normAutofit fontScale="90000"/>
          </a:bodyPr>
          <a:lstStyle/>
          <a:p>
            <a:r>
              <a:rPr lang="en-US" b="1" dirty="0" smtClean="0"/>
              <a:t>The right to consular protection for unrepresented EU citizens</a:t>
            </a:r>
            <a:r>
              <a:rPr lang="en-US" dirty="0" smtClean="0"/>
              <a:t/>
            </a:r>
            <a:br>
              <a:rPr lang="en-US" dirty="0" smtClean="0"/>
            </a:br>
            <a:endParaRPr lang="nl-NL" dirty="0"/>
          </a:p>
        </p:txBody>
      </p:sp>
      <p:sp>
        <p:nvSpPr>
          <p:cNvPr id="3" name="Content Placeholder 2"/>
          <p:cNvSpPr>
            <a:spLocks noGrp="1"/>
          </p:cNvSpPr>
          <p:nvPr>
            <p:ph sz="quarter" idx="1"/>
          </p:nvPr>
        </p:nvSpPr>
        <p:spPr>
          <a:xfrm>
            <a:off x="301752" y="1527048"/>
            <a:ext cx="8662736" cy="4572000"/>
          </a:xfrm>
        </p:spPr>
        <p:txBody>
          <a:bodyPr>
            <a:normAutofit/>
          </a:bodyPr>
          <a:lstStyle/>
          <a:p>
            <a:r>
              <a:rPr lang="en-US" dirty="0" smtClean="0"/>
              <a:t>When </a:t>
            </a:r>
            <a:r>
              <a:rPr lang="en-US" dirty="0"/>
              <a:t>in a non-EU country and in need of help, as an EU citizen you are entitled to </a:t>
            </a:r>
            <a:r>
              <a:rPr lang="en-US" u="sng" dirty="0">
                <a:hlinkClick r:id="rId2" tooltip="consular protection"/>
              </a:rPr>
              <a:t>consular </a:t>
            </a:r>
            <a:r>
              <a:rPr lang="en-US" u="sng" dirty="0" smtClean="0">
                <a:hlinkClick r:id="rId2" tooltip="consular protection"/>
              </a:rPr>
              <a:t>protection</a:t>
            </a:r>
            <a:r>
              <a:rPr lang="en-US" u="sng" dirty="0" smtClean="0"/>
              <a:t> </a:t>
            </a:r>
            <a:r>
              <a:rPr lang="en-US" dirty="0" smtClean="0"/>
              <a:t>from </a:t>
            </a:r>
            <a:r>
              <a:rPr lang="en-US" dirty="0"/>
              <a:t>the embassy or consulate of any other EU country under the same conditions as nationals of that country. </a:t>
            </a:r>
            <a:endParaRPr lang="en-US" dirty="0" smtClean="0"/>
          </a:p>
          <a:p>
            <a:endParaRPr lang="en-US" dirty="0"/>
          </a:p>
          <a:p>
            <a:r>
              <a:rPr lang="en-US" dirty="0" smtClean="0"/>
              <a:t>Assistance </a:t>
            </a:r>
            <a:r>
              <a:rPr lang="en-US" dirty="0"/>
              <a:t>may be provided in situations including death, accident or illness, arrest or detention, violent crime and repatriation.</a:t>
            </a:r>
          </a:p>
          <a:p>
            <a:endParaRPr lang="nl-NL"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5102000"/>
            <a:ext cx="2093960" cy="155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737546"/>
      </p:ext>
    </p:extLst>
  </p:cSld>
  <p:clrMapOvr>
    <a:masterClrMapping/>
  </p:clrMapOvr>
  <mc:AlternateContent xmlns:mc="http://schemas.openxmlformats.org/markup-compatibility/2006" xmlns:p14="http://schemas.microsoft.com/office/powerpoint/2010/main">
    <mc:Choice Requires="p14">
      <p:transition spd="slow" p14:dur="2000" advTm="42910"/>
    </mc:Choice>
    <mc:Fallback xmlns="">
      <p:transition spd="slow" advTm="4291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534400" cy="758952"/>
          </a:xfrm>
        </p:spPr>
        <p:txBody>
          <a:bodyPr>
            <a:normAutofit fontScale="90000"/>
          </a:bodyPr>
          <a:lstStyle/>
          <a:p>
            <a:r>
              <a:rPr lang="en-US" b="1" dirty="0" smtClean="0"/>
              <a:t>The right to ask the Commission to propose new legislation</a:t>
            </a:r>
            <a:r>
              <a:rPr lang="en-US" dirty="0" smtClean="0"/>
              <a:t/>
            </a:r>
            <a:br>
              <a:rPr lang="en-US" dirty="0" smtClean="0"/>
            </a:br>
            <a:endParaRPr lang="nl-NL" dirty="0"/>
          </a:p>
        </p:txBody>
      </p:sp>
      <p:sp>
        <p:nvSpPr>
          <p:cNvPr id="3" name="Content Placeholder 2"/>
          <p:cNvSpPr>
            <a:spLocks noGrp="1"/>
          </p:cNvSpPr>
          <p:nvPr>
            <p:ph sz="quarter" idx="1"/>
          </p:nvPr>
        </p:nvSpPr>
        <p:spPr/>
        <p:txBody>
          <a:bodyPr/>
          <a:lstStyle/>
          <a:p>
            <a:r>
              <a:rPr lang="en-US" dirty="0" smtClean="0"/>
              <a:t>The</a:t>
            </a:r>
            <a:r>
              <a:rPr lang="en-US" dirty="0"/>
              <a:t> </a:t>
            </a:r>
            <a:r>
              <a:rPr lang="en-US" u="sng" dirty="0">
                <a:hlinkClick r:id="rId2" tooltip="European Citizens’ Initiative"/>
              </a:rPr>
              <a:t>European Citizens’ Initiative</a:t>
            </a:r>
            <a:r>
              <a:rPr lang="en-US" dirty="0"/>
              <a:t> allows you to ask the European Commission to prepare a proposal for a legal act. The petition must be signed by at least 1 million citizens from at least one quarter of EU countries.</a:t>
            </a:r>
          </a:p>
          <a:p>
            <a:endParaRPr lang="nl-NL"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149080"/>
            <a:ext cx="21526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640586"/>
      </p:ext>
    </p:extLst>
  </p:cSld>
  <p:clrMapOvr>
    <a:masterClrMapping/>
  </p:clrMapOvr>
  <mc:AlternateContent xmlns:mc="http://schemas.openxmlformats.org/markup-compatibility/2006" xmlns:p14="http://schemas.microsoft.com/office/powerpoint/2010/main">
    <mc:Choice Requires="p14">
      <p:transition spd="slow" p14:dur="2000" advTm="19874"/>
    </mc:Choice>
    <mc:Fallback xmlns="">
      <p:transition spd="slow" advTm="1987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534400" cy="758952"/>
          </a:xfrm>
        </p:spPr>
        <p:txBody>
          <a:bodyPr>
            <a:normAutofit fontScale="90000"/>
          </a:bodyPr>
          <a:lstStyle/>
          <a:p>
            <a:r>
              <a:rPr lang="en-US" b="1" dirty="0" smtClean="0"/>
              <a:t>Fundamental rights </a:t>
            </a:r>
            <a:br>
              <a:rPr lang="en-US" b="1" dirty="0" smtClean="0"/>
            </a:br>
            <a:endParaRPr lang="nl-NL" dirty="0"/>
          </a:p>
        </p:txBody>
      </p:sp>
      <p:sp>
        <p:nvSpPr>
          <p:cNvPr id="3" name="Content Placeholder 2"/>
          <p:cNvSpPr>
            <a:spLocks noGrp="1"/>
          </p:cNvSpPr>
          <p:nvPr>
            <p:ph sz="quarter" idx="1"/>
          </p:nvPr>
        </p:nvSpPr>
        <p:spPr>
          <a:xfrm>
            <a:off x="251520" y="1340768"/>
            <a:ext cx="8640960" cy="5112568"/>
          </a:xfrm>
        </p:spPr>
        <p:txBody>
          <a:bodyPr>
            <a:normAutofit/>
          </a:bodyPr>
          <a:lstStyle/>
          <a:p>
            <a:pPr fontAlgn="base"/>
            <a:r>
              <a:rPr lang="en-US" dirty="0" smtClean="0"/>
              <a:t>The </a:t>
            </a:r>
            <a:r>
              <a:rPr lang="en-US" dirty="0"/>
              <a:t>Treaty of Amsterdam introduced a way to take action against an EU country that violates its citizen's fundamental rights. It also states that discrimination by nationality, gender, race, religion, age and sexual orientation is unacceptable</a:t>
            </a:r>
            <a:r>
              <a:rPr lang="en-US" dirty="0" smtClean="0"/>
              <a:t>.</a:t>
            </a:r>
          </a:p>
          <a:p>
            <a:pPr fontAlgn="base"/>
            <a:endParaRPr lang="en-US" dirty="0"/>
          </a:p>
          <a:p>
            <a:pPr fontAlgn="base"/>
            <a:r>
              <a:rPr lang="en-US" dirty="0" smtClean="0"/>
              <a:t>It </a:t>
            </a:r>
            <a:r>
              <a:rPr lang="en-US" dirty="0"/>
              <a:t>also promotes equality between men and women, data protection rights, right to environmental protection, and the rights of children, amongst other things.</a:t>
            </a:r>
          </a:p>
          <a:p>
            <a:endParaRPr lang="nl-NL" dirty="0"/>
          </a:p>
        </p:txBody>
      </p:sp>
    </p:spTree>
    <p:extLst>
      <p:ext uri="{BB962C8B-B14F-4D97-AF65-F5344CB8AC3E}">
        <p14:creationId xmlns:p14="http://schemas.microsoft.com/office/powerpoint/2010/main" val="8164681"/>
      </p:ext>
    </p:extLst>
  </p:cSld>
  <p:clrMapOvr>
    <a:masterClrMapping/>
  </p:clrMapOvr>
  <mc:AlternateContent xmlns:mc="http://schemas.openxmlformats.org/markup-compatibility/2006" xmlns:p14="http://schemas.microsoft.com/office/powerpoint/2010/main">
    <mc:Choice Requires="p14">
      <p:transition spd="slow" p14:dur="2000" advTm="34042"/>
    </mc:Choice>
    <mc:Fallback xmlns="">
      <p:transition spd="slow" advTm="3404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Education</a:t>
            </a:r>
            <a:endParaRPr lang="nl-NL" b="1" dirty="0"/>
          </a:p>
        </p:txBody>
      </p:sp>
      <p:sp>
        <p:nvSpPr>
          <p:cNvPr id="3" name="Content Placeholder 2"/>
          <p:cNvSpPr>
            <a:spLocks noGrp="1"/>
          </p:cNvSpPr>
          <p:nvPr>
            <p:ph sz="quarter" idx="1"/>
          </p:nvPr>
        </p:nvSpPr>
        <p:spPr/>
        <p:txBody>
          <a:bodyPr/>
          <a:lstStyle/>
          <a:p>
            <a:r>
              <a:rPr lang="en-US" dirty="0"/>
              <a:t>As EU citizens, your children are entitled to </a:t>
            </a:r>
            <a:r>
              <a:rPr lang="en-US" b="1" dirty="0"/>
              <a:t>attend school</a:t>
            </a:r>
            <a:r>
              <a:rPr lang="en-US" dirty="0"/>
              <a:t> in any EU country </a:t>
            </a:r>
            <a:r>
              <a:rPr lang="en-US" b="1" dirty="0"/>
              <a:t>under the same </a:t>
            </a:r>
            <a:r>
              <a:rPr lang="en-US" b="1" dirty="0" smtClean="0"/>
              <a:t>conditions</a:t>
            </a:r>
            <a:r>
              <a:rPr lang="en-US" dirty="0"/>
              <a:t> as nationals of that country</a:t>
            </a:r>
            <a:r>
              <a:rPr lang="en-US" dirty="0" smtClean="0"/>
              <a:t>.</a:t>
            </a:r>
          </a:p>
          <a:p>
            <a:endParaRPr lang="en-US" dirty="0" smtClean="0"/>
          </a:p>
          <a:p>
            <a:r>
              <a:rPr lang="en-US" dirty="0"/>
              <a:t>They have the right to be placed in a class with their </a:t>
            </a:r>
            <a:r>
              <a:rPr lang="en-US" b="1" dirty="0"/>
              <a:t>own age group</a:t>
            </a:r>
            <a:r>
              <a:rPr lang="en-US" dirty="0"/>
              <a:t>, at the </a:t>
            </a:r>
            <a:r>
              <a:rPr lang="en-US" b="1" dirty="0"/>
              <a:t>equivalent level</a:t>
            </a:r>
            <a:r>
              <a:rPr lang="en-US" dirty="0"/>
              <a:t> to their class in your country of origin - regardless of their language level.</a:t>
            </a:r>
            <a:endParaRPr lang="nl-NL" dirty="0"/>
          </a:p>
        </p:txBody>
      </p:sp>
    </p:spTree>
    <p:extLst>
      <p:ext uri="{BB962C8B-B14F-4D97-AF65-F5344CB8AC3E}">
        <p14:creationId xmlns:p14="http://schemas.microsoft.com/office/powerpoint/2010/main" val="467070676"/>
      </p:ext>
    </p:extLst>
  </p:cSld>
  <p:clrMapOvr>
    <a:masterClrMapping/>
  </p:clrMapOvr>
  <mc:AlternateContent xmlns:mc="http://schemas.openxmlformats.org/markup-compatibility/2006" xmlns:p14="http://schemas.microsoft.com/office/powerpoint/2010/main">
    <mc:Choice Requires="p14">
      <p:transition spd="slow" p14:dur="2000" advTm="50544"/>
    </mc:Choice>
    <mc:Fallback xmlns="">
      <p:transition spd="slow" advTm="5054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If </a:t>
            </a:r>
            <a:r>
              <a:rPr lang="en-US" dirty="0"/>
              <a:t>you are an EU national migrating to another EU country for work, your children are entitled under EU law to receive </a:t>
            </a:r>
            <a:r>
              <a:rPr lang="en-US" b="1" dirty="0"/>
              <a:t>free language tuition</a:t>
            </a:r>
            <a:r>
              <a:rPr lang="en-US" dirty="0"/>
              <a:t> in your new home country to help them adapt to the school system there.</a:t>
            </a:r>
            <a:endParaRPr lang="nl-NL" dirty="0"/>
          </a:p>
        </p:txBody>
      </p:sp>
      <p:sp>
        <p:nvSpPr>
          <p:cNvPr id="4" name="Title 1"/>
          <p:cNvSpPr>
            <a:spLocks noGrp="1"/>
          </p:cNvSpPr>
          <p:nvPr>
            <p:ph type="title"/>
          </p:nvPr>
        </p:nvSpPr>
        <p:spPr/>
        <p:txBody>
          <a:bodyPr/>
          <a:lstStyle/>
          <a:p>
            <a:r>
              <a:rPr lang="nl-NL" b="1" dirty="0" smtClean="0"/>
              <a:t>Education</a:t>
            </a:r>
            <a:endParaRPr lang="nl-NL"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365104"/>
            <a:ext cx="28289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993995"/>
      </p:ext>
    </p:extLst>
  </p:cSld>
  <p:clrMapOvr>
    <a:masterClrMapping/>
  </p:clrMapOvr>
  <mc:AlternateContent xmlns:mc="http://schemas.openxmlformats.org/markup-compatibility/2006" xmlns:p14="http://schemas.microsoft.com/office/powerpoint/2010/main">
    <mc:Choice Requires="p14">
      <p:transition spd="slow" p14:dur="2000" advTm="99975"/>
    </mc:Choice>
    <mc:Fallback xmlns="">
      <p:transition spd="slow" advTm="9997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534400" cy="758952"/>
          </a:xfrm>
        </p:spPr>
        <p:txBody>
          <a:bodyPr>
            <a:normAutofit fontScale="90000"/>
          </a:bodyPr>
          <a:lstStyle/>
          <a:p>
            <a:pPr algn="l"/>
            <a:r>
              <a:rPr lang="nl-NL" b="1" dirty="0"/>
              <a:t>Study abroad with Erasmus+</a:t>
            </a:r>
            <a:br>
              <a:rPr lang="nl-NL" b="1" dirty="0"/>
            </a:br>
            <a:endParaRPr lang="nl-NL" b="1" dirty="0"/>
          </a:p>
        </p:txBody>
      </p:sp>
      <p:sp>
        <p:nvSpPr>
          <p:cNvPr id="3" name="Content Placeholder 2"/>
          <p:cNvSpPr>
            <a:spLocks noGrp="1"/>
          </p:cNvSpPr>
          <p:nvPr>
            <p:ph sz="quarter" idx="1"/>
          </p:nvPr>
        </p:nvSpPr>
        <p:spPr>
          <a:xfrm>
            <a:off x="301752" y="1527048"/>
            <a:ext cx="8662736" cy="5214320"/>
          </a:xfrm>
        </p:spPr>
        <p:txBody>
          <a:bodyPr>
            <a:normAutofit fontScale="85000" lnSpcReduction="20000"/>
          </a:bodyPr>
          <a:lstStyle/>
          <a:p>
            <a:pPr fontAlgn="base"/>
            <a:r>
              <a:rPr lang="en-US" dirty="0"/>
              <a:t>If you are a student, you may have a chance to do part of your studies abroad or complete a traineeship in a company through </a:t>
            </a:r>
            <a:r>
              <a:rPr lang="en-US" u="sng" dirty="0">
                <a:hlinkClick r:id="rId2" tooltip="Erasmus+"/>
              </a:rPr>
              <a:t>Erasmus</a:t>
            </a:r>
            <a:r>
              <a:rPr lang="en-US" u="sng" dirty="0" smtClean="0">
                <a:hlinkClick r:id="rId2" tooltip="Erasmus+"/>
              </a:rPr>
              <a:t>+</a:t>
            </a:r>
            <a:r>
              <a:rPr lang="en-US" dirty="0" smtClean="0"/>
              <a:t>.</a:t>
            </a:r>
          </a:p>
          <a:p>
            <a:pPr fontAlgn="base"/>
            <a:endParaRPr lang="en-US" dirty="0"/>
          </a:p>
          <a:p>
            <a:pPr fontAlgn="base"/>
            <a:r>
              <a:rPr lang="en-US" dirty="0"/>
              <a:t>If you are interested in doing part of your studies abroad, you should first contact your own university</a:t>
            </a:r>
            <a:r>
              <a:rPr lang="en-US" dirty="0" smtClean="0"/>
              <a:t>.</a:t>
            </a:r>
          </a:p>
          <a:p>
            <a:pPr fontAlgn="base"/>
            <a:endParaRPr lang="en-US" dirty="0"/>
          </a:p>
          <a:p>
            <a:pPr fontAlgn="base"/>
            <a:r>
              <a:rPr lang="en-US" dirty="0"/>
              <a:t>When you go abroad to study via Erasmus+ </a:t>
            </a:r>
            <a:r>
              <a:rPr lang="en-US" dirty="0" smtClean="0"/>
              <a:t>:</a:t>
            </a:r>
          </a:p>
          <a:p>
            <a:pPr fontAlgn="base"/>
            <a:endParaRPr lang="en-US" dirty="0"/>
          </a:p>
          <a:p>
            <a:pPr fontAlgn="base"/>
            <a:r>
              <a:rPr lang="en-US" dirty="0"/>
              <a:t>you </a:t>
            </a:r>
            <a:r>
              <a:rPr lang="en-US" b="1" dirty="0"/>
              <a:t>don't have to pay registration or tuition fees</a:t>
            </a:r>
            <a:r>
              <a:rPr lang="en-US" dirty="0"/>
              <a:t> to your host </a:t>
            </a:r>
            <a:r>
              <a:rPr lang="en-US" dirty="0" smtClean="0"/>
              <a:t>university</a:t>
            </a:r>
          </a:p>
          <a:p>
            <a:pPr fontAlgn="base"/>
            <a:endParaRPr lang="en-US" dirty="0"/>
          </a:p>
          <a:p>
            <a:pPr fontAlgn="base"/>
            <a:r>
              <a:rPr lang="en-US" dirty="0"/>
              <a:t>your </a:t>
            </a:r>
            <a:r>
              <a:rPr lang="en-US" b="1" dirty="0"/>
              <a:t>studies abroad count</a:t>
            </a:r>
            <a:r>
              <a:rPr lang="en-US" dirty="0"/>
              <a:t> as an integral part of your </a:t>
            </a:r>
            <a:r>
              <a:rPr lang="en-US" dirty="0" smtClean="0"/>
              <a:t>degree</a:t>
            </a:r>
          </a:p>
          <a:p>
            <a:pPr fontAlgn="base"/>
            <a:endParaRPr lang="en-US" dirty="0"/>
          </a:p>
          <a:p>
            <a:pPr fontAlgn="base"/>
            <a:r>
              <a:rPr lang="en-US" dirty="0"/>
              <a:t>you </a:t>
            </a:r>
            <a:r>
              <a:rPr lang="en-US" b="1" dirty="0"/>
              <a:t>get an EU grant</a:t>
            </a:r>
            <a:r>
              <a:rPr lang="en-US" dirty="0"/>
              <a:t> towards living and travel expenses.</a:t>
            </a:r>
          </a:p>
          <a:p>
            <a:endParaRPr lang="nl-NL" dirty="0" smtClean="0"/>
          </a:p>
          <a:p>
            <a:endParaRPr lang="nl-NL" dirty="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4715" y="116632"/>
            <a:ext cx="2006058" cy="120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397690"/>
      </p:ext>
    </p:extLst>
  </p:cSld>
  <p:clrMapOvr>
    <a:masterClrMapping/>
  </p:clrMapOvr>
  <mc:AlternateContent xmlns:mc="http://schemas.openxmlformats.org/markup-compatibility/2006" xmlns:p14="http://schemas.microsoft.com/office/powerpoint/2010/main">
    <mc:Choice Requires="p14">
      <p:transition spd="slow" p14:dur="2000" advTm="34202"/>
    </mc:Choice>
    <mc:Fallback xmlns="">
      <p:transition spd="slow" advTm="3420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Working </a:t>
            </a:r>
            <a:r>
              <a:rPr lang="en-US" b="1" dirty="0"/>
              <a:t>while </a:t>
            </a:r>
            <a:r>
              <a:rPr lang="en-US" b="1" dirty="0" smtClean="0"/>
              <a:t>studying</a:t>
            </a:r>
            <a:endParaRPr lang="nl-NL" b="1" dirty="0"/>
          </a:p>
        </p:txBody>
      </p:sp>
      <p:sp>
        <p:nvSpPr>
          <p:cNvPr id="3" name="Content Placeholder 2"/>
          <p:cNvSpPr>
            <a:spLocks noGrp="1"/>
          </p:cNvSpPr>
          <p:nvPr>
            <p:ph sz="quarter" idx="1"/>
          </p:nvPr>
        </p:nvSpPr>
        <p:spPr>
          <a:xfrm>
            <a:off x="301752" y="1527048"/>
            <a:ext cx="8662736" cy="4854280"/>
          </a:xfrm>
        </p:spPr>
        <p:txBody>
          <a:bodyPr>
            <a:normAutofit fontScale="92500" lnSpcReduction="10000"/>
          </a:bodyPr>
          <a:lstStyle/>
          <a:p>
            <a:pPr fontAlgn="base"/>
            <a:r>
              <a:rPr lang="en-US" dirty="0"/>
              <a:t>As an EU citizen, you will have the same right to work while studying as nationals of that country. You will not need a work permit, even to work full-time</a:t>
            </a:r>
            <a:r>
              <a:rPr lang="en-US" dirty="0" smtClean="0"/>
              <a:t>.</a:t>
            </a:r>
          </a:p>
          <a:p>
            <a:pPr fontAlgn="base"/>
            <a:endParaRPr lang="en-US" dirty="0"/>
          </a:p>
          <a:p>
            <a:pPr fontAlgn="base"/>
            <a:r>
              <a:rPr lang="en-US" b="1" dirty="0"/>
              <a:t>Exception</a:t>
            </a:r>
            <a:r>
              <a:rPr lang="en-US" dirty="0"/>
              <a:t> - Croatian nationals still face </a:t>
            </a:r>
            <a:r>
              <a:rPr lang="en-US" dirty="0" smtClean="0"/>
              <a:t>temporary </a:t>
            </a:r>
            <a:r>
              <a:rPr lang="en-US" dirty="0"/>
              <a:t>restrictions on working in the EU</a:t>
            </a:r>
            <a:r>
              <a:rPr lang="en-US" dirty="0" smtClean="0"/>
              <a:t>.</a:t>
            </a:r>
          </a:p>
          <a:p>
            <a:pPr fontAlgn="base"/>
            <a:endParaRPr lang="en-US" dirty="0" smtClean="0"/>
          </a:p>
          <a:p>
            <a:pPr fontAlgn="base"/>
            <a:r>
              <a:rPr lang="en-US" dirty="0"/>
              <a:t>Several countries allow you to work an unlimited number of hours per week. Others apply limits per term, or per year</a:t>
            </a:r>
            <a:r>
              <a:rPr lang="en-US" dirty="0" smtClean="0"/>
              <a:t>.</a:t>
            </a:r>
          </a:p>
          <a:p>
            <a:pPr fontAlgn="base"/>
            <a:endParaRPr lang="en-US" dirty="0"/>
          </a:p>
          <a:p>
            <a:pPr fontAlgn="base"/>
            <a:r>
              <a:rPr lang="en-US" dirty="0"/>
              <a:t>More on </a:t>
            </a:r>
            <a:r>
              <a:rPr lang="en-US" u="sng" dirty="0">
                <a:hlinkClick r:id="rId2" tooltip="working in another EU country"/>
              </a:rPr>
              <a:t>working in another EU country</a:t>
            </a:r>
            <a:r>
              <a:rPr lang="en-US" dirty="0"/>
              <a:t>.</a:t>
            </a:r>
          </a:p>
          <a:p>
            <a:pPr fontAlgn="base"/>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085184"/>
            <a:ext cx="1166813"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85014"/>
      </p:ext>
    </p:extLst>
  </p:cSld>
  <p:clrMapOvr>
    <a:masterClrMapping/>
  </p:clrMapOvr>
  <mc:AlternateContent xmlns:mc="http://schemas.openxmlformats.org/markup-compatibility/2006" xmlns:p14="http://schemas.microsoft.com/office/powerpoint/2010/main">
    <mc:Choice Requires="p14">
      <p:transition spd="slow" p14:dur="2000" advTm="51482"/>
    </mc:Choice>
    <mc:Fallback xmlns="">
      <p:transition spd="slow" advTm="5148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792088"/>
          </a:xfrm>
        </p:spPr>
        <p:txBody>
          <a:bodyPr>
            <a:normAutofit fontScale="90000"/>
          </a:bodyPr>
          <a:lstStyle/>
          <a:p>
            <a:r>
              <a:rPr lang="en-US" b="1" dirty="0" smtClean="0"/>
              <a:t>Taxes and social security</a:t>
            </a:r>
            <a:br>
              <a:rPr lang="en-US" b="1" dirty="0" smtClean="0"/>
            </a:br>
            <a:endParaRPr lang="nl-NL" b="1" dirty="0"/>
          </a:p>
        </p:txBody>
      </p:sp>
      <p:sp>
        <p:nvSpPr>
          <p:cNvPr id="3" name="Content Placeholder 2"/>
          <p:cNvSpPr>
            <a:spLocks noGrp="1"/>
          </p:cNvSpPr>
          <p:nvPr>
            <p:ph sz="quarter" idx="1"/>
          </p:nvPr>
        </p:nvSpPr>
        <p:spPr>
          <a:xfrm>
            <a:off x="251520" y="1412776"/>
            <a:ext cx="8712968" cy="5184576"/>
          </a:xfrm>
        </p:spPr>
        <p:txBody>
          <a:bodyPr>
            <a:normAutofit fontScale="85000" lnSpcReduction="10000"/>
          </a:bodyPr>
          <a:lstStyle/>
          <a:p>
            <a:pPr fontAlgn="base"/>
            <a:r>
              <a:rPr lang="en-US" dirty="0" smtClean="0"/>
              <a:t>If </a:t>
            </a:r>
            <a:r>
              <a:rPr lang="en-US" dirty="0"/>
              <a:t>you live in another EU country for more than 6 months a year there (183 days) you will be considered tax-resident there. Consequently, if you work while studying, you will have to pay taxes and social security contributions on income earned in the country where you study</a:t>
            </a:r>
            <a:r>
              <a:rPr lang="en-US" dirty="0" smtClean="0"/>
              <a:t>.</a:t>
            </a:r>
          </a:p>
          <a:p>
            <a:pPr fontAlgn="base"/>
            <a:endParaRPr lang="en-US" dirty="0"/>
          </a:p>
          <a:p>
            <a:pPr fontAlgn="base"/>
            <a:r>
              <a:rPr lang="en-US" dirty="0"/>
              <a:t>The country where you study could also tax income earned in a different country, for instance from any summer jobs you may get in your country of origin. You may have to report such income and, in some cases, pay tax on it in the country where you study</a:t>
            </a:r>
            <a:r>
              <a:rPr lang="en-US" dirty="0" smtClean="0"/>
              <a:t>.</a:t>
            </a:r>
          </a:p>
          <a:p>
            <a:pPr fontAlgn="base"/>
            <a:endParaRPr lang="en-US" dirty="0"/>
          </a:p>
          <a:p>
            <a:pPr fontAlgn="base"/>
            <a:r>
              <a:rPr lang="en-US" dirty="0"/>
              <a:t>Be aware that many - but not all - EU countries have agreements to avoid double taxation. These agreements may in some cases determine which country you should pay tax to.</a:t>
            </a:r>
          </a:p>
          <a:p>
            <a:endParaRPr lang="nl-NL" dirty="0"/>
          </a:p>
        </p:txBody>
      </p:sp>
    </p:spTree>
    <p:extLst>
      <p:ext uri="{BB962C8B-B14F-4D97-AF65-F5344CB8AC3E}">
        <p14:creationId xmlns:p14="http://schemas.microsoft.com/office/powerpoint/2010/main" val="1508059332"/>
      </p:ext>
    </p:extLst>
  </p:cSld>
  <p:clrMapOvr>
    <a:masterClrMapping/>
  </p:clrMapOvr>
  <mc:AlternateContent xmlns:mc="http://schemas.openxmlformats.org/markup-compatibility/2006" xmlns:p14="http://schemas.microsoft.com/office/powerpoint/2010/main">
    <mc:Choice Requires="p14">
      <p:transition spd="slow" p14:dur="2000" advTm="55573"/>
    </mc:Choice>
    <mc:Fallback xmlns="">
      <p:transition spd="slow" advTm="5557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Content</a:t>
            </a:r>
            <a:endParaRPr lang="nl-NL" b="1" dirty="0"/>
          </a:p>
        </p:txBody>
      </p:sp>
      <p:sp>
        <p:nvSpPr>
          <p:cNvPr id="3" name="Content Placeholder 2"/>
          <p:cNvSpPr>
            <a:spLocks noGrp="1"/>
          </p:cNvSpPr>
          <p:nvPr>
            <p:ph sz="quarter" idx="1"/>
          </p:nvPr>
        </p:nvSpPr>
        <p:spPr/>
        <p:txBody>
          <a:bodyPr/>
          <a:lstStyle/>
          <a:p>
            <a:r>
              <a:rPr lang="nl-NL" dirty="0" smtClean="0"/>
              <a:t>Summary of ACE Project</a:t>
            </a:r>
          </a:p>
          <a:p>
            <a:endParaRPr lang="nl-NL" dirty="0" smtClean="0"/>
          </a:p>
          <a:p>
            <a:r>
              <a:rPr lang="nl-NL" dirty="0" smtClean="0"/>
              <a:t>Icebreaker</a:t>
            </a:r>
          </a:p>
          <a:p>
            <a:pPr marL="0" indent="0">
              <a:buNone/>
            </a:pPr>
            <a:endParaRPr lang="nl-NL" dirty="0" smtClean="0"/>
          </a:p>
          <a:p>
            <a:r>
              <a:rPr lang="nl-NL" dirty="0"/>
              <a:t>Flags game: </a:t>
            </a:r>
            <a:r>
              <a:rPr lang="nl-NL" dirty="0">
                <a:hlinkClick r:id="rId2"/>
              </a:rPr>
              <a:t>http://</a:t>
            </a:r>
            <a:r>
              <a:rPr lang="nl-NL" dirty="0" smtClean="0">
                <a:hlinkClick r:id="rId2"/>
              </a:rPr>
              <a:t>www.purposegames.com/game/285/info</a:t>
            </a:r>
            <a:endParaRPr lang="nl-NL" dirty="0" smtClean="0"/>
          </a:p>
          <a:p>
            <a:endParaRPr lang="nl-NL" dirty="0"/>
          </a:p>
          <a:p>
            <a:r>
              <a:rPr lang="nl-NL" dirty="0" smtClean="0"/>
              <a:t>Ik hou van EU game</a:t>
            </a:r>
          </a:p>
          <a:p>
            <a:endParaRPr lang="nl-NL" dirty="0"/>
          </a:p>
        </p:txBody>
      </p:sp>
    </p:spTree>
    <p:extLst>
      <p:ext uri="{BB962C8B-B14F-4D97-AF65-F5344CB8AC3E}">
        <p14:creationId xmlns:p14="http://schemas.microsoft.com/office/powerpoint/2010/main" val="174201673"/>
      </p:ext>
    </p:extLst>
  </p:cSld>
  <p:clrMapOvr>
    <a:masterClrMapping/>
  </p:clrMapOvr>
  <mc:AlternateContent xmlns:mc="http://schemas.openxmlformats.org/markup-compatibility/2006" xmlns:p14="http://schemas.microsoft.com/office/powerpoint/2010/main">
    <mc:Choice Requires="p14">
      <p:transition spd="slow" p14:dur="2000" advTm="97970"/>
    </mc:Choice>
    <mc:Fallback xmlns="">
      <p:transition spd="slow" advTm="9797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534400" cy="758952"/>
          </a:xfrm>
        </p:spPr>
        <p:txBody>
          <a:bodyPr>
            <a:normAutofit fontScale="90000"/>
          </a:bodyPr>
          <a:lstStyle/>
          <a:p>
            <a:r>
              <a:rPr lang="en-US" b="1" dirty="0" smtClean="0"/>
              <a:t>Sample story</a:t>
            </a:r>
            <a:br>
              <a:rPr lang="en-US" b="1" dirty="0" smtClean="0"/>
            </a:br>
            <a:endParaRPr lang="nl-NL" dirty="0"/>
          </a:p>
        </p:txBody>
      </p:sp>
      <p:sp>
        <p:nvSpPr>
          <p:cNvPr id="3" name="Content Placeholder 2"/>
          <p:cNvSpPr>
            <a:spLocks noGrp="1"/>
          </p:cNvSpPr>
          <p:nvPr>
            <p:ph sz="quarter" idx="1"/>
          </p:nvPr>
        </p:nvSpPr>
        <p:spPr>
          <a:xfrm>
            <a:off x="301752" y="1527048"/>
            <a:ext cx="8662736" cy="5142312"/>
          </a:xfrm>
        </p:spPr>
        <p:txBody>
          <a:bodyPr>
            <a:normAutofit fontScale="85000" lnSpcReduction="10000"/>
          </a:bodyPr>
          <a:lstStyle/>
          <a:p>
            <a:pPr fontAlgn="base"/>
            <a:r>
              <a:rPr lang="en-US" dirty="0" err="1" smtClean="0"/>
              <a:t>Joost</a:t>
            </a:r>
            <a:r>
              <a:rPr lang="en-US" dirty="0" smtClean="0"/>
              <a:t> </a:t>
            </a:r>
            <a:r>
              <a:rPr lang="en-US" dirty="0"/>
              <a:t>is a Dutch student who moved to the UK to study. He works part-time at a restaurant on a contract under English law. His employer deducts taxes and social security from his monthly pay checks and pays contributions for him to the UK authorities</a:t>
            </a:r>
            <a:r>
              <a:rPr lang="en-US" dirty="0" smtClean="0"/>
              <a:t>.</a:t>
            </a:r>
          </a:p>
          <a:p>
            <a:pPr fontAlgn="base"/>
            <a:endParaRPr lang="en-US" dirty="0"/>
          </a:p>
          <a:p>
            <a:pPr fontAlgn="base"/>
            <a:r>
              <a:rPr lang="en-US" dirty="0"/>
              <a:t>During his summer holidays, </a:t>
            </a:r>
            <a:r>
              <a:rPr lang="en-US" dirty="0" err="1"/>
              <a:t>Joost</a:t>
            </a:r>
            <a:r>
              <a:rPr lang="en-US" dirty="0"/>
              <a:t> works full-time in his native town in the Netherlands. His employer there pays contributions for him to the Dutch tax authorities. </a:t>
            </a:r>
            <a:endParaRPr lang="en-US" dirty="0" smtClean="0"/>
          </a:p>
          <a:p>
            <a:pPr fontAlgn="base"/>
            <a:endParaRPr lang="en-US" dirty="0"/>
          </a:p>
          <a:p>
            <a:pPr fontAlgn="base"/>
            <a:r>
              <a:rPr lang="en-US" dirty="0" err="1" smtClean="0"/>
              <a:t>Joost</a:t>
            </a:r>
            <a:r>
              <a:rPr lang="en-US" dirty="0"/>
              <a:t>, who is a UK resident for tax purposes, can either request a refund from the Dutch authorities and then pay the applicable income taxes in the UK, or declare the income earned in the Netherlands and the taxes already paid there to have a tax discount from UK authorities instead.</a:t>
            </a:r>
          </a:p>
          <a:p>
            <a:endParaRPr lang="nl-NL" dirty="0"/>
          </a:p>
        </p:txBody>
      </p:sp>
    </p:spTree>
    <p:extLst>
      <p:ext uri="{BB962C8B-B14F-4D97-AF65-F5344CB8AC3E}">
        <p14:creationId xmlns:p14="http://schemas.microsoft.com/office/powerpoint/2010/main" val="915583914"/>
      </p:ext>
    </p:extLst>
  </p:cSld>
  <p:clrMapOvr>
    <a:masterClrMapping/>
  </p:clrMapOvr>
  <mc:AlternateContent xmlns:mc="http://schemas.openxmlformats.org/markup-compatibility/2006" xmlns:p14="http://schemas.microsoft.com/office/powerpoint/2010/main">
    <mc:Choice Requires="p14">
      <p:transition spd="slow" p14:dur="2000" advTm="54964"/>
    </mc:Choice>
    <mc:Fallback xmlns="">
      <p:transition spd="slow" advTm="5496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Traineeship</a:t>
            </a:r>
            <a:endParaRPr lang="nl-NL" b="1" dirty="0"/>
          </a:p>
        </p:txBody>
      </p:sp>
      <p:sp>
        <p:nvSpPr>
          <p:cNvPr id="3" name="Content Placeholder 2"/>
          <p:cNvSpPr>
            <a:spLocks noGrp="1"/>
          </p:cNvSpPr>
          <p:nvPr>
            <p:ph sz="quarter" idx="1"/>
          </p:nvPr>
        </p:nvSpPr>
        <p:spPr>
          <a:xfrm>
            <a:off x="301752" y="1527048"/>
            <a:ext cx="8503920" cy="4926288"/>
          </a:xfrm>
        </p:spPr>
        <p:txBody>
          <a:bodyPr>
            <a:normAutofit/>
          </a:bodyPr>
          <a:lstStyle/>
          <a:p>
            <a:pPr fontAlgn="base"/>
            <a:r>
              <a:rPr lang="en-US" dirty="0"/>
              <a:t>Erasmus+ studies and traineeships abroad</a:t>
            </a:r>
          </a:p>
          <a:p>
            <a:pPr fontAlgn="base"/>
            <a:r>
              <a:rPr lang="en-US" dirty="0"/>
              <a:t>If you are a university student, you may be able to go on an </a:t>
            </a:r>
            <a:r>
              <a:rPr lang="en-US" u="sng" dirty="0">
                <a:hlinkClick r:id="rId2" tooltip="Erasmus+"/>
              </a:rPr>
              <a:t>Erasmus+</a:t>
            </a:r>
            <a:r>
              <a:rPr lang="en-US" dirty="0"/>
              <a:t> exchange abroad for part of your studies or for a traineeship in a company.</a:t>
            </a:r>
          </a:p>
          <a:p>
            <a:pPr fontAlgn="base"/>
            <a:endParaRPr lang="en-US" dirty="0" smtClean="0"/>
          </a:p>
          <a:p>
            <a:pPr fontAlgn="base"/>
            <a:r>
              <a:rPr lang="en-US" dirty="0" smtClean="0"/>
              <a:t>If </a:t>
            </a:r>
            <a:r>
              <a:rPr lang="en-US" dirty="0"/>
              <a:t>you are in vocational education or training, or have just finished your training, and want to develop your job skills and employability through a traineeship abroad, the EU's </a:t>
            </a:r>
            <a:r>
              <a:rPr lang="en-US" u="sng" dirty="0">
                <a:hlinkClick r:id="rId3" tooltip="'Erasmus+' programme"/>
              </a:rPr>
              <a:t>'Erasmus+' </a:t>
            </a:r>
            <a:r>
              <a:rPr lang="en-US" u="sng" dirty="0" err="1">
                <a:hlinkClick r:id="rId3" tooltip="'Erasmus+' programme"/>
              </a:rPr>
              <a:t>programme</a:t>
            </a:r>
            <a:r>
              <a:rPr lang="en-US" dirty="0"/>
              <a:t> may provide financial support.</a:t>
            </a:r>
          </a:p>
          <a:p>
            <a:endParaRPr lang="nl-NL" dirty="0"/>
          </a:p>
        </p:txBody>
      </p:sp>
    </p:spTree>
    <p:extLst>
      <p:ext uri="{BB962C8B-B14F-4D97-AF65-F5344CB8AC3E}">
        <p14:creationId xmlns:p14="http://schemas.microsoft.com/office/powerpoint/2010/main" val="2319225662"/>
      </p:ext>
    </p:extLst>
  </p:cSld>
  <p:clrMapOvr>
    <a:masterClrMapping/>
  </p:clrMapOvr>
  <mc:AlternateContent xmlns:mc="http://schemas.openxmlformats.org/markup-compatibility/2006" xmlns:p14="http://schemas.microsoft.com/office/powerpoint/2010/main">
    <mc:Choice Requires="p14">
      <p:transition spd="slow" p14:dur="2000" advTm="57477"/>
    </mc:Choice>
    <mc:Fallback xmlns="">
      <p:transition spd="slow" advTm="5747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Recognition </a:t>
            </a:r>
            <a:r>
              <a:rPr lang="en-US" b="1" dirty="0"/>
              <a:t>of your study period </a:t>
            </a:r>
            <a:r>
              <a:rPr lang="en-US" b="1" dirty="0" smtClean="0"/>
              <a:t>abroad</a:t>
            </a:r>
            <a:endParaRPr lang="nl-NL" dirty="0"/>
          </a:p>
        </p:txBody>
      </p:sp>
      <p:sp>
        <p:nvSpPr>
          <p:cNvPr id="3" name="Content Placeholder 2"/>
          <p:cNvSpPr>
            <a:spLocks noGrp="1"/>
          </p:cNvSpPr>
          <p:nvPr>
            <p:ph sz="quarter" idx="1"/>
          </p:nvPr>
        </p:nvSpPr>
        <p:spPr/>
        <p:txBody>
          <a:bodyPr/>
          <a:lstStyle/>
          <a:p>
            <a:pPr fontAlgn="base"/>
            <a:r>
              <a:rPr lang="en-US" dirty="0" smtClean="0"/>
              <a:t>Your </a:t>
            </a:r>
            <a:r>
              <a:rPr lang="en-US" dirty="0"/>
              <a:t>home university must </a:t>
            </a:r>
            <a:r>
              <a:rPr lang="en-US" dirty="0" err="1" smtClean="0"/>
              <a:t>recognise</a:t>
            </a:r>
            <a:r>
              <a:rPr lang="en-US" dirty="0" smtClean="0"/>
              <a:t> </a:t>
            </a:r>
            <a:r>
              <a:rPr lang="en-US" dirty="0"/>
              <a:t>your period of study abroad as counting towards your degree, provided you complete the study </a:t>
            </a:r>
            <a:r>
              <a:rPr lang="en-US" dirty="0" err="1"/>
              <a:t>programme</a:t>
            </a:r>
            <a:r>
              <a:rPr lang="en-US" dirty="0"/>
              <a:t> agreed in advance of your exchange.</a:t>
            </a:r>
          </a:p>
          <a:p>
            <a:endParaRPr lang="nl-NL"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933056"/>
            <a:ext cx="16192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680948"/>
      </p:ext>
    </p:extLst>
  </p:cSld>
  <p:clrMapOvr>
    <a:masterClrMapping/>
  </p:clrMapOvr>
  <mc:AlternateContent xmlns:mc="http://schemas.openxmlformats.org/markup-compatibility/2006" xmlns:p14="http://schemas.microsoft.com/office/powerpoint/2010/main">
    <mc:Choice Requires="p14">
      <p:transition spd="slow" p14:dur="2000" advTm="15872"/>
    </mc:Choice>
    <mc:Fallback xmlns="">
      <p:transition spd="slow" advTm="1587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994122"/>
          </a:xfrm>
        </p:spPr>
        <p:txBody>
          <a:bodyPr>
            <a:normAutofit/>
          </a:bodyPr>
          <a:lstStyle/>
          <a:p>
            <a:r>
              <a:rPr lang="en-US" b="1" dirty="0"/>
              <a:t>Denied boarding? </a:t>
            </a:r>
            <a:endParaRPr lang="nl-NL" b="1" dirty="0"/>
          </a:p>
        </p:txBody>
      </p:sp>
      <p:sp>
        <p:nvSpPr>
          <p:cNvPr id="3" name="Content Placeholder 2"/>
          <p:cNvSpPr>
            <a:spLocks noGrp="1"/>
          </p:cNvSpPr>
          <p:nvPr>
            <p:ph sz="quarter" idx="1"/>
          </p:nvPr>
        </p:nvSpPr>
        <p:spPr>
          <a:xfrm>
            <a:off x="251520" y="1196752"/>
            <a:ext cx="8712968" cy="5400600"/>
          </a:xfrm>
        </p:spPr>
        <p:txBody>
          <a:bodyPr>
            <a:normAutofit/>
          </a:bodyPr>
          <a:lstStyle/>
          <a:p>
            <a:endParaRPr lang="en-US" dirty="0" smtClean="0"/>
          </a:p>
          <a:p>
            <a:endParaRPr lang="en-US" dirty="0" smtClean="0"/>
          </a:p>
          <a:p>
            <a:r>
              <a:rPr lang="en-US" dirty="0" smtClean="0"/>
              <a:t>When </a:t>
            </a:r>
            <a:r>
              <a:rPr lang="en-US" dirty="0"/>
              <a:t>passengers are denied boarding on a flight, airlines are obliged to first seek volunteers to give up their reservation in exchange for certain benefits. In addition, the air carrier must also offer volunteers the choice between a full refund and re-routing.</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137531812"/>
      </p:ext>
    </p:extLst>
  </p:cSld>
  <p:clrMapOvr>
    <a:masterClrMapping/>
  </p:clrMapOvr>
  <mc:AlternateContent xmlns:mc="http://schemas.openxmlformats.org/markup-compatibility/2006" xmlns:p14="http://schemas.microsoft.com/office/powerpoint/2010/main">
    <mc:Choice Requires="p14">
      <p:transition spd="slow" p14:dur="2000" advTm="31337"/>
    </mc:Choice>
    <mc:Fallback xmlns="">
      <p:transition spd="slow" advTm="3133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534400" cy="758952"/>
          </a:xfrm>
        </p:spPr>
        <p:txBody>
          <a:bodyPr>
            <a:normAutofit fontScale="90000"/>
          </a:bodyPr>
          <a:lstStyle/>
          <a:p>
            <a:r>
              <a:rPr lang="en-US" b="1" dirty="0" smtClean="0"/>
              <a:t>Cancellation</a:t>
            </a:r>
            <a:br>
              <a:rPr lang="en-US" b="1" dirty="0" smtClean="0"/>
            </a:br>
            <a:endParaRPr lang="nl-NL" dirty="0"/>
          </a:p>
        </p:txBody>
      </p:sp>
      <p:sp>
        <p:nvSpPr>
          <p:cNvPr id="3" name="Content Placeholder 2"/>
          <p:cNvSpPr>
            <a:spLocks noGrp="1"/>
          </p:cNvSpPr>
          <p:nvPr>
            <p:ph sz="quarter" idx="1"/>
          </p:nvPr>
        </p:nvSpPr>
        <p:spPr>
          <a:xfrm>
            <a:off x="301752" y="1527048"/>
            <a:ext cx="8503920" cy="4854280"/>
          </a:xfrm>
        </p:spPr>
        <p:txBody>
          <a:bodyPr>
            <a:normAutofit lnSpcReduction="10000"/>
          </a:bodyPr>
          <a:lstStyle/>
          <a:p>
            <a:pPr marL="0" indent="0">
              <a:buNone/>
            </a:pPr>
            <a:endParaRPr lang="en-US" dirty="0" smtClean="0"/>
          </a:p>
          <a:p>
            <a:pPr marL="0" indent="0">
              <a:buNone/>
            </a:pPr>
            <a:r>
              <a:rPr lang="en-US" dirty="0" smtClean="0"/>
              <a:t>The </a:t>
            </a:r>
            <a:r>
              <a:rPr lang="en-US" dirty="0"/>
              <a:t>airline must offer you the choice between: </a:t>
            </a:r>
            <a:br>
              <a:rPr lang="en-US" dirty="0"/>
            </a:br>
            <a:endParaRPr lang="en-US" dirty="0"/>
          </a:p>
          <a:p>
            <a:r>
              <a:rPr lang="en-US" dirty="0"/>
              <a:t>reimbursement of your ticket within seven days</a:t>
            </a:r>
            <a:r>
              <a:rPr lang="en-US" dirty="0" smtClean="0"/>
              <a:t>;</a:t>
            </a:r>
          </a:p>
          <a:p>
            <a:endParaRPr lang="en-US" dirty="0"/>
          </a:p>
          <a:p>
            <a:r>
              <a:rPr lang="en-US" dirty="0"/>
              <a:t>re-routing to your final destination under similar conditions</a:t>
            </a:r>
            <a:r>
              <a:rPr lang="en-US" dirty="0" smtClean="0"/>
              <a:t>;</a:t>
            </a:r>
          </a:p>
          <a:p>
            <a:endParaRPr lang="en-US" dirty="0"/>
          </a:p>
          <a:p>
            <a:r>
              <a:rPr lang="en-US" dirty="0" smtClean="0"/>
              <a:t>if </a:t>
            </a:r>
            <a:r>
              <a:rPr lang="en-US" dirty="0"/>
              <a:t>necessary, care (phone call, refreshments, food, accommodation, transportation to the accommodation).</a:t>
            </a:r>
          </a:p>
          <a:p>
            <a:endParaRPr lang="nl-NL" dirty="0"/>
          </a:p>
        </p:txBody>
      </p:sp>
    </p:spTree>
    <p:extLst>
      <p:ext uri="{BB962C8B-B14F-4D97-AF65-F5344CB8AC3E}">
        <p14:creationId xmlns:p14="http://schemas.microsoft.com/office/powerpoint/2010/main" val="40174966"/>
      </p:ext>
    </p:extLst>
  </p:cSld>
  <p:clrMapOvr>
    <a:masterClrMapping/>
  </p:clrMapOvr>
  <mc:AlternateContent xmlns:mc="http://schemas.openxmlformats.org/markup-compatibility/2006" xmlns:p14="http://schemas.microsoft.com/office/powerpoint/2010/main">
    <mc:Choice Requires="p14">
      <p:transition spd="slow" p14:dur="2000" advTm="25006"/>
    </mc:Choice>
    <mc:Fallback xmlns="">
      <p:transition spd="slow" advTm="2500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34400" cy="758952"/>
          </a:xfrm>
        </p:spPr>
        <p:txBody>
          <a:bodyPr>
            <a:normAutofit fontScale="90000"/>
          </a:bodyPr>
          <a:lstStyle/>
          <a:p>
            <a:r>
              <a:rPr lang="en-US" b="1" dirty="0" smtClean="0"/>
              <a:t>Baggage</a:t>
            </a:r>
            <a:br>
              <a:rPr lang="en-US" b="1" dirty="0" smtClean="0"/>
            </a:br>
            <a:endParaRPr lang="nl-NL" dirty="0"/>
          </a:p>
        </p:txBody>
      </p:sp>
      <p:sp>
        <p:nvSpPr>
          <p:cNvPr id="3" name="Content Placeholder 2"/>
          <p:cNvSpPr>
            <a:spLocks noGrp="1"/>
          </p:cNvSpPr>
          <p:nvPr>
            <p:ph sz="quarter" idx="1"/>
          </p:nvPr>
        </p:nvSpPr>
        <p:spPr>
          <a:xfrm>
            <a:off x="301752" y="1527048"/>
            <a:ext cx="8842248" cy="4854280"/>
          </a:xfrm>
        </p:spPr>
        <p:txBody>
          <a:bodyPr>
            <a:normAutofit/>
          </a:bodyPr>
          <a:lstStyle/>
          <a:p>
            <a:endParaRPr lang="en-US" dirty="0" smtClean="0"/>
          </a:p>
          <a:p>
            <a:r>
              <a:rPr lang="en-US" dirty="0" smtClean="0"/>
              <a:t>If </a:t>
            </a:r>
            <a:r>
              <a:rPr lang="en-US" dirty="0"/>
              <a:t>your baggage is lost, damaged or delayed, you may be entitled to compensation limited to about €1,220. </a:t>
            </a:r>
            <a:endParaRPr lang="en-US" dirty="0" smtClean="0"/>
          </a:p>
          <a:p>
            <a:endParaRPr lang="en-US" dirty="0"/>
          </a:p>
          <a:p>
            <a:pPr marL="0" indent="0">
              <a:buNone/>
            </a:pPr>
            <a:endParaRPr lang="nl-N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501008"/>
            <a:ext cx="2016224" cy="285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0282"/>
      </p:ext>
    </p:extLst>
  </p:cSld>
  <p:clrMapOvr>
    <a:masterClrMapping/>
  </p:clrMapOvr>
  <mc:AlternateContent xmlns:mc="http://schemas.openxmlformats.org/markup-compatibility/2006" xmlns:p14="http://schemas.microsoft.com/office/powerpoint/2010/main">
    <mc:Choice Requires="p14">
      <p:transition spd="slow" p14:dur="2000" advTm="21964"/>
    </mc:Choice>
    <mc:Fallback xmlns="">
      <p:transition spd="slow" advTm="2196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Driving licence</a:t>
            </a:r>
            <a:endParaRPr lang="nl-NL" b="1" dirty="0"/>
          </a:p>
        </p:txBody>
      </p:sp>
      <p:sp>
        <p:nvSpPr>
          <p:cNvPr id="3" name="Content Placeholder 2"/>
          <p:cNvSpPr>
            <a:spLocks noGrp="1"/>
          </p:cNvSpPr>
          <p:nvPr>
            <p:ph sz="quarter" idx="1"/>
          </p:nvPr>
        </p:nvSpPr>
        <p:spPr>
          <a:xfrm>
            <a:off x="179512" y="1527048"/>
            <a:ext cx="8856984" cy="5013616"/>
          </a:xfrm>
        </p:spPr>
        <p:txBody>
          <a:bodyPr/>
          <a:lstStyle/>
          <a:p>
            <a:r>
              <a:rPr lang="en-US" dirty="0"/>
              <a:t>Y</a:t>
            </a:r>
            <a:r>
              <a:rPr lang="en-US" dirty="0" smtClean="0"/>
              <a:t>our </a:t>
            </a:r>
            <a:r>
              <a:rPr lang="en-US" dirty="0"/>
              <a:t>driving </a:t>
            </a:r>
            <a:r>
              <a:rPr lang="en-US" dirty="0" err="1"/>
              <a:t>licence</a:t>
            </a:r>
            <a:r>
              <a:rPr lang="en-US" dirty="0"/>
              <a:t> is valid across the EU </a:t>
            </a:r>
            <a:endParaRPr lang="en-US" dirty="0" smtClean="0"/>
          </a:p>
          <a:p>
            <a:endParaRPr lang="en-US" dirty="0" smtClean="0"/>
          </a:p>
          <a:p>
            <a:endParaRPr lang="en-US" dirty="0"/>
          </a:p>
          <a:p>
            <a:pPr marL="0" indent="0">
              <a:buNone/>
            </a:pPr>
            <a:endParaRPr lang="en-US" dirty="0" smtClean="0"/>
          </a:p>
          <a:p>
            <a:endParaRPr lang="en-US" dirty="0"/>
          </a:p>
          <a:p>
            <a:r>
              <a:rPr lang="en-US" dirty="0" smtClean="0"/>
              <a:t>You </a:t>
            </a:r>
            <a:r>
              <a:rPr lang="en-US" dirty="0"/>
              <a:t>can even take your cat or dog across </a:t>
            </a:r>
            <a:endParaRPr lang="en-US" dirty="0" smtClean="0"/>
          </a:p>
          <a:p>
            <a:pPr marL="0" indent="0">
              <a:buNone/>
            </a:pPr>
            <a:r>
              <a:rPr lang="en-US" dirty="0"/>
              <a:t> </a:t>
            </a:r>
            <a:r>
              <a:rPr lang="en-US" dirty="0" smtClean="0"/>
              <a:t>   Europe </a:t>
            </a:r>
            <a:r>
              <a:rPr lang="en-US" dirty="0"/>
              <a:t>provided you have a </a:t>
            </a:r>
            <a:r>
              <a:rPr lang="en-US" dirty="0" smtClean="0"/>
              <a:t>European</a:t>
            </a:r>
          </a:p>
          <a:p>
            <a:pPr marL="0" indent="0">
              <a:buNone/>
            </a:pPr>
            <a:r>
              <a:rPr lang="en-US" dirty="0" smtClean="0"/>
              <a:t>     pet </a:t>
            </a:r>
            <a:r>
              <a:rPr lang="en-US" dirty="0"/>
              <a:t>passport</a:t>
            </a:r>
            <a:r>
              <a:rPr lang="en-US" dirty="0" smtClean="0"/>
              <a:t>.</a:t>
            </a:r>
          </a:p>
          <a:p>
            <a:endParaRPr lang="nl-N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821" y="2204864"/>
            <a:ext cx="265551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088" y="4077072"/>
            <a:ext cx="1728192" cy="246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696275"/>
      </p:ext>
    </p:extLst>
  </p:cSld>
  <p:clrMapOvr>
    <a:masterClrMapping/>
  </p:clrMapOvr>
  <mc:AlternateContent xmlns:mc="http://schemas.openxmlformats.org/markup-compatibility/2006" xmlns:p14="http://schemas.microsoft.com/office/powerpoint/2010/main">
    <mc:Choice Requires="p14">
      <p:transition spd="slow" p14:dur="2000" advTm="18031"/>
    </mc:Choice>
    <mc:Fallback xmlns="">
      <p:transition spd="slow" advTm="1803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Consumer rights – do you know yours?</a:t>
            </a:r>
            <a:endParaRPr lang="nl-NL" b="1" dirty="0"/>
          </a:p>
        </p:txBody>
      </p:sp>
      <p:sp>
        <p:nvSpPr>
          <p:cNvPr id="3" name="Content Placeholder 2"/>
          <p:cNvSpPr>
            <a:spLocks noGrp="1"/>
          </p:cNvSpPr>
          <p:nvPr>
            <p:ph sz="quarter" idx="1"/>
          </p:nvPr>
        </p:nvSpPr>
        <p:spPr>
          <a:xfrm>
            <a:off x="323528" y="1556792"/>
            <a:ext cx="8712968" cy="4781128"/>
          </a:xfrm>
        </p:spPr>
        <p:txBody>
          <a:bodyPr>
            <a:normAutofit fontScale="92500" lnSpcReduction="20000"/>
          </a:bodyPr>
          <a:lstStyle/>
          <a:p>
            <a:pPr marL="0" indent="0">
              <a:buNone/>
            </a:pPr>
            <a:r>
              <a:rPr lang="en-US" i="1" dirty="0"/>
              <a:t>Michel, who lives in France, ordered a digital camera from a German website. He paid €300 in advance for the camera and was then informed that the German trader had sent the camera through the post. </a:t>
            </a:r>
            <a:endParaRPr lang="en-US" i="1" dirty="0" smtClean="0"/>
          </a:p>
          <a:p>
            <a:pPr marL="0" indent="0">
              <a:buNone/>
            </a:pPr>
            <a:endParaRPr lang="en-US" i="1" dirty="0"/>
          </a:p>
          <a:p>
            <a:pPr marL="0" indent="0">
              <a:buNone/>
            </a:pPr>
            <a:r>
              <a:rPr lang="en-US" i="1" dirty="0" smtClean="0"/>
              <a:t>However</a:t>
            </a:r>
            <a:r>
              <a:rPr lang="en-US" i="1" dirty="0"/>
              <a:t>, the camera never arrived. Michel tried to contact the trader several times but, when he got no response, he turned for help to the European Consumer Centre (ECC) in France. </a:t>
            </a:r>
            <a:endParaRPr lang="en-US" i="1" dirty="0" smtClean="0"/>
          </a:p>
          <a:p>
            <a:pPr marL="0" indent="0">
              <a:buNone/>
            </a:pPr>
            <a:endParaRPr lang="en-US" i="1" dirty="0"/>
          </a:p>
          <a:p>
            <a:pPr marL="0" indent="0">
              <a:buNone/>
            </a:pPr>
            <a:r>
              <a:rPr lang="en-US" i="1" dirty="0" smtClean="0"/>
              <a:t>The </a:t>
            </a:r>
            <a:r>
              <a:rPr lang="en-US" i="1" dirty="0"/>
              <a:t>French ECC liaised with the German online consumer body, which was able to go straight to the trader. As the trader had no proof of postage, he was obliged to provide Michel with a new camera.</a:t>
            </a:r>
            <a:endParaRPr lang="nl-NL" dirty="0"/>
          </a:p>
        </p:txBody>
      </p:sp>
    </p:spTree>
    <p:extLst>
      <p:ext uri="{BB962C8B-B14F-4D97-AF65-F5344CB8AC3E}">
        <p14:creationId xmlns:p14="http://schemas.microsoft.com/office/powerpoint/2010/main" val="3985283267"/>
      </p:ext>
    </p:extLst>
  </p:cSld>
  <p:clrMapOvr>
    <a:masterClrMapping/>
  </p:clrMapOvr>
  <mc:AlternateContent xmlns:mc="http://schemas.openxmlformats.org/markup-compatibility/2006" xmlns:p14="http://schemas.microsoft.com/office/powerpoint/2010/main">
    <mc:Choice Requires="p14">
      <p:transition spd="slow" p14:dur="2000" advTm="69011"/>
    </mc:Choice>
    <mc:Fallback xmlns="">
      <p:transition spd="slow" advTm="6901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If you have similar problems </a:t>
            </a:r>
            <a:endParaRPr lang="nl-NL" b="1" dirty="0"/>
          </a:p>
        </p:txBody>
      </p:sp>
      <p:sp>
        <p:nvSpPr>
          <p:cNvPr id="3" name="Content Placeholder 2"/>
          <p:cNvSpPr>
            <a:spLocks noGrp="1"/>
          </p:cNvSpPr>
          <p:nvPr>
            <p:ph sz="quarter" idx="1"/>
          </p:nvPr>
        </p:nvSpPr>
        <p:spPr/>
        <p:txBody>
          <a:bodyPr>
            <a:normAutofit fontScale="92500" lnSpcReduction="10000"/>
          </a:bodyPr>
          <a:lstStyle/>
          <a:p>
            <a:r>
              <a:rPr lang="en-US" dirty="0" smtClean="0"/>
              <a:t>The </a:t>
            </a:r>
            <a:r>
              <a:rPr lang="en-US" dirty="0"/>
              <a:t>EU-wide network of </a:t>
            </a:r>
            <a:r>
              <a:rPr lang="en-US" b="1" dirty="0"/>
              <a:t>European Consumer </a:t>
            </a:r>
            <a:r>
              <a:rPr lang="en-US" b="1" dirty="0" err="1"/>
              <a:t>Centres</a:t>
            </a:r>
            <a:r>
              <a:rPr lang="en-US" b="1" dirty="0"/>
              <a:t> (ECC-Net)</a:t>
            </a:r>
            <a:r>
              <a:rPr lang="en-US" dirty="0"/>
              <a:t> offers you free consumer help and advice. </a:t>
            </a:r>
            <a:endParaRPr lang="nl-NL" dirty="0" smtClean="0"/>
          </a:p>
          <a:p>
            <a:r>
              <a:rPr lang="nl-NL" dirty="0" smtClean="0">
                <a:hlinkClick r:id="rId2"/>
              </a:rPr>
              <a:t>http://ec.europa.eu/consumers/ecc/index_en.htm</a:t>
            </a:r>
            <a:endParaRPr lang="nl-NL" dirty="0" smtClean="0"/>
          </a:p>
          <a:p>
            <a:endParaRPr lang="nl-NL" dirty="0"/>
          </a:p>
          <a:p>
            <a:pPr marL="0" indent="0">
              <a:buNone/>
            </a:pPr>
            <a:r>
              <a:rPr lang="nl-NL" b="1" dirty="0"/>
              <a:t>Europe Diary</a:t>
            </a:r>
          </a:p>
          <a:p>
            <a:r>
              <a:rPr lang="nl-NL" dirty="0"/>
              <a:t>http://ec.europa.eu/consumers/europadiary/index_en.htm</a:t>
            </a:r>
          </a:p>
          <a:p>
            <a:endParaRPr lang="nl-NL" dirty="0" smtClean="0"/>
          </a:p>
          <a:p>
            <a:r>
              <a:rPr lang="nl-NL" dirty="0"/>
              <a:t>http://ec.europa.eu/0-18/wrc_index_en.jsp?main=true&amp;initLang=EN</a:t>
            </a:r>
          </a:p>
        </p:txBody>
      </p:sp>
    </p:spTree>
    <p:extLst>
      <p:ext uri="{BB962C8B-B14F-4D97-AF65-F5344CB8AC3E}">
        <p14:creationId xmlns:p14="http://schemas.microsoft.com/office/powerpoint/2010/main" val="3754193369"/>
      </p:ext>
    </p:extLst>
  </p:cSld>
  <p:clrMapOvr>
    <a:masterClrMapping/>
  </p:clrMapOvr>
  <mc:AlternateContent xmlns:mc="http://schemas.openxmlformats.org/markup-compatibility/2006" xmlns:p14="http://schemas.microsoft.com/office/powerpoint/2010/main">
    <mc:Choice Requires="p14">
      <p:transition spd="slow" p14:dur="2000" advTm="15251"/>
    </mc:Choice>
    <mc:Fallback xmlns="">
      <p:transition spd="slow" advTm="1525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a:t>
            </a:r>
            <a:r>
              <a:rPr lang="tr-TR" dirty="0" smtClean="0"/>
              <a:t>xtra examples</a:t>
            </a:r>
            <a:endParaRPr lang="tr-TR" dirty="0"/>
          </a:p>
        </p:txBody>
      </p:sp>
      <p:sp>
        <p:nvSpPr>
          <p:cNvPr id="3" name="Content Placeholder 2"/>
          <p:cNvSpPr>
            <a:spLocks noGrp="1"/>
          </p:cNvSpPr>
          <p:nvPr>
            <p:ph sz="quarter" idx="1"/>
          </p:nvPr>
        </p:nvSpPr>
        <p:spPr/>
        <p:txBody>
          <a:bodyPr>
            <a:normAutofit/>
          </a:bodyPr>
          <a:lstStyle/>
          <a:p>
            <a:r>
              <a:rPr lang="en-US" sz="2500" dirty="0"/>
              <a:t>I am French and I plan to travel to Austria. Do I need to carry a valid travel document </a:t>
            </a:r>
            <a:r>
              <a:rPr lang="en-US" sz="2500" dirty="0" smtClean="0"/>
              <a:t>with</a:t>
            </a:r>
            <a:r>
              <a:rPr lang="tr-TR" sz="2500" dirty="0" smtClean="0"/>
              <a:t> </a:t>
            </a:r>
            <a:r>
              <a:rPr lang="en-US" sz="2500" dirty="0" smtClean="0"/>
              <a:t>me </a:t>
            </a:r>
            <a:r>
              <a:rPr lang="en-US" sz="2500" dirty="0"/>
              <a:t>even if both countries belong to the Schengen area</a:t>
            </a:r>
            <a:r>
              <a:rPr lang="en-US" sz="2500" dirty="0" smtClean="0"/>
              <a:t>?</a:t>
            </a:r>
            <a:endParaRPr lang="tr-TR" sz="2500" dirty="0"/>
          </a:p>
          <a:p>
            <a:pPr lvl="1"/>
            <a:r>
              <a:rPr lang="en-US" sz="2000" dirty="0"/>
              <a:t>Yes. Even though systematic border controls have been abolished between Schengen </a:t>
            </a:r>
            <a:r>
              <a:rPr lang="en-US" sz="2000" dirty="0" smtClean="0"/>
              <a:t>countries,</a:t>
            </a:r>
            <a:r>
              <a:rPr lang="tr-TR" sz="2000" dirty="0" smtClean="0"/>
              <a:t> </a:t>
            </a:r>
            <a:r>
              <a:rPr lang="en-US" sz="2000" dirty="0" smtClean="0"/>
              <a:t>spot </a:t>
            </a:r>
            <a:r>
              <a:rPr lang="en-US" sz="2000" dirty="0"/>
              <a:t>checks are still possible, at the border and inside the territory of the country of </a:t>
            </a:r>
            <a:r>
              <a:rPr lang="en-US" sz="2000" dirty="0" smtClean="0"/>
              <a:t>destination.</a:t>
            </a:r>
            <a:r>
              <a:rPr lang="tr-TR" sz="2000" dirty="0" smtClean="0"/>
              <a:t> </a:t>
            </a:r>
            <a:r>
              <a:rPr lang="en-US" sz="2000" dirty="0" smtClean="0"/>
              <a:t>Besides</a:t>
            </a:r>
            <a:r>
              <a:rPr lang="en-US" sz="2000" dirty="0"/>
              <a:t>, if you are travelling by plane or by boat, the carrier is likely to ask for valid French </a:t>
            </a:r>
            <a:r>
              <a:rPr lang="en-US" sz="2000" dirty="0" smtClean="0"/>
              <a:t>ID</a:t>
            </a:r>
            <a:r>
              <a:rPr lang="tr-TR" sz="2000" dirty="0" smtClean="0"/>
              <a:t> card </a:t>
            </a:r>
            <a:r>
              <a:rPr lang="tr-TR" sz="2000" dirty="0"/>
              <a:t>or passport.</a:t>
            </a:r>
          </a:p>
        </p:txBody>
      </p:sp>
    </p:spTree>
    <p:extLst>
      <p:ext uri="{BB962C8B-B14F-4D97-AF65-F5344CB8AC3E}">
        <p14:creationId xmlns:p14="http://schemas.microsoft.com/office/powerpoint/2010/main" val="193068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EU Citizen</a:t>
            </a:r>
            <a:endParaRPr lang="nl-NL" b="1" dirty="0"/>
          </a:p>
        </p:txBody>
      </p:sp>
      <p:sp>
        <p:nvSpPr>
          <p:cNvPr id="3" name="Content Placeholder 2"/>
          <p:cNvSpPr>
            <a:spLocks noGrp="1"/>
          </p:cNvSpPr>
          <p:nvPr>
            <p:ph sz="quarter" idx="1"/>
          </p:nvPr>
        </p:nvSpPr>
        <p:spPr/>
        <p:txBody>
          <a:bodyPr/>
          <a:lstStyle/>
          <a:p>
            <a:r>
              <a:rPr lang="en-US" dirty="0"/>
              <a:t>Any person who holds the nationality of an EU country is automatically also an EU citizen. </a:t>
            </a:r>
            <a:endParaRPr lang="en-US" dirty="0" smtClean="0"/>
          </a:p>
          <a:p>
            <a:endParaRPr lang="en-US" dirty="0" smtClean="0"/>
          </a:p>
          <a:p>
            <a:r>
              <a:rPr lang="en-US" dirty="0" smtClean="0"/>
              <a:t>EU </a:t>
            </a:r>
            <a:r>
              <a:rPr lang="en-US" dirty="0"/>
              <a:t>citizenship is additional to and does not replace national citizenship. </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293096"/>
            <a:ext cx="231457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023178"/>
      </p:ext>
    </p:extLst>
  </p:cSld>
  <p:clrMapOvr>
    <a:masterClrMapping/>
  </p:clrMapOvr>
  <mc:AlternateContent xmlns:mc="http://schemas.openxmlformats.org/markup-compatibility/2006" xmlns:p14="http://schemas.microsoft.com/office/powerpoint/2010/main">
    <mc:Choice Requires="p14">
      <p:transition spd="slow" p14:dur="2000" advTm="51686"/>
    </mc:Choice>
    <mc:Fallback xmlns="">
      <p:transition spd="slow" advTm="5168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260648"/>
            <a:ext cx="8535140" cy="969348"/>
          </a:xfrm>
          <a:prstGeom prst="rect">
            <a:avLst/>
          </a:prstGeom>
        </p:spPr>
      </p:pic>
      <p:sp>
        <p:nvSpPr>
          <p:cNvPr id="3" name="Content Placeholder 2"/>
          <p:cNvSpPr>
            <a:spLocks noGrp="1"/>
          </p:cNvSpPr>
          <p:nvPr>
            <p:ph sz="quarter" idx="1"/>
          </p:nvPr>
        </p:nvSpPr>
        <p:spPr/>
        <p:txBody>
          <a:bodyPr>
            <a:normAutofit/>
          </a:bodyPr>
          <a:lstStyle/>
          <a:p>
            <a:r>
              <a:rPr lang="en-US" sz="2500" dirty="0"/>
              <a:t>I am Italian and my husband and children are Colombian nationals. Will they need a visa </a:t>
            </a:r>
            <a:r>
              <a:rPr lang="en-US" sz="2500" dirty="0" smtClean="0"/>
              <a:t>to</a:t>
            </a:r>
            <a:r>
              <a:rPr lang="tr-TR" sz="2500" dirty="0" smtClean="0"/>
              <a:t> </a:t>
            </a:r>
            <a:r>
              <a:rPr lang="en-US" sz="2500" dirty="0" smtClean="0"/>
              <a:t>travel with </a:t>
            </a:r>
            <a:r>
              <a:rPr lang="en-US" sz="2500" dirty="0"/>
              <a:t>me from Brazil, where we live, to Spain</a:t>
            </a:r>
            <a:r>
              <a:rPr lang="en-US" sz="2500" dirty="0" smtClean="0"/>
              <a:t>?</a:t>
            </a:r>
            <a:endParaRPr lang="tr-TR" sz="2500" dirty="0" smtClean="0"/>
          </a:p>
          <a:p>
            <a:pPr lvl="1"/>
            <a:r>
              <a:rPr lang="en-US" sz="2300" dirty="0"/>
              <a:t>They will need a visa because Colombia is on the list of countries whose nationals require a </a:t>
            </a:r>
            <a:r>
              <a:rPr lang="en-US" sz="2300" dirty="0" smtClean="0"/>
              <a:t>visa.</a:t>
            </a:r>
            <a:r>
              <a:rPr lang="tr-TR" sz="2300" dirty="0" smtClean="0"/>
              <a:t> </a:t>
            </a:r>
            <a:r>
              <a:rPr lang="en-US" sz="2300" dirty="0" smtClean="0"/>
              <a:t>However</a:t>
            </a:r>
            <a:r>
              <a:rPr lang="en-US" sz="2300" dirty="0"/>
              <a:t>, as family members of an EU citizen travelling with you, they have a right to obtain </a:t>
            </a:r>
            <a:r>
              <a:rPr lang="en-US" sz="2300" dirty="0" smtClean="0"/>
              <a:t>the</a:t>
            </a:r>
            <a:r>
              <a:rPr lang="tr-TR" sz="2300" dirty="0" smtClean="0"/>
              <a:t> </a:t>
            </a:r>
            <a:r>
              <a:rPr lang="en-US" sz="2300" dirty="0" smtClean="0"/>
              <a:t>visa </a:t>
            </a:r>
            <a:r>
              <a:rPr lang="en-US" sz="2300" dirty="0"/>
              <a:t>and can get it free of charge and under an accelerated procedure. Besides, a uniform short </a:t>
            </a:r>
            <a:r>
              <a:rPr lang="en-US" sz="2300" dirty="0" smtClean="0"/>
              <a:t>stay</a:t>
            </a:r>
            <a:r>
              <a:rPr lang="tr-TR" sz="2300" dirty="0" smtClean="0"/>
              <a:t> </a:t>
            </a:r>
            <a:r>
              <a:rPr lang="en-US" sz="2300" dirty="0" smtClean="0"/>
              <a:t>visa </a:t>
            </a:r>
            <a:r>
              <a:rPr lang="en-US" sz="2300" dirty="0"/>
              <a:t>will be valid for all countries of the Schengen area.</a:t>
            </a:r>
            <a:endParaRPr lang="tr-TR" dirty="0"/>
          </a:p>
        </p:txBody>
      </p:sp>
    </p:spTree>
    <p:extLst>
      <p:ext uri="{BB962C8B-B14F-4D97-AF65-F5344CB8AC3E}">
        <p14:creationId xmlns:p14="http://schemas.microsoft.com/office/powerpoint/2010/main" val="33651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Extra examples</a:t>
            </a:r>
            <a:endParaRPr lang="tr-TR" dirty="0"/>
          </a:p>
        </p:txBody>
      </p:sp>
      <p:sp>
        <p:nvSpPr>
          <p:cNvPr id="3" name="Content Placeholder 2"/>
          <p:cNvSpPr>
            <a:spLocks noGrp="1"/>
          </p:cNvSpPr>
          <p:nvPr>
            <p:ph sz="quarter" idx="1"/>
          </p:nvPr>
        </p:nvSpPr>
        <p:spPr/>
        <p:txBody>
          <a:bodyPr>
            <a:normAutofit/>
          </a:bodyPr>
          <a:lstStyle/>
          <a:p>
            <a:r>
              <a:rPr lang="en-US" sz="2500" dirty="0"/>
              <a:t>If my flight was cancelled due to unsafe </a:t>
            </a:r>
            <a:r>
              <a:rPr lang="en-US" sz="2500" dirty="0" smtClean="0"/>
              <a:t>flight</a:t>
            </a:r>
            <a:r>
              <a:rPr lang="tr-TR" sz="2500" dirty="0" smtClean="0"/>
              <a:t> </a:t>
            </a:r>
            <a:r>
              <a:rPr lang="en-US" sz="2500" dirty="0" smtClean="0"/>
              <a:t>conditions</a:t>
            </a:r>
            <a:r>
              <a:rPr lang="en-US" sz="2500" dirty="0"/>
              <a:t>, can the airline deny </a:t>
            </a:r>
            <a:r>
              <a:rPr lang="en-US" sz="2500" dirty="0" smtClean="0"/>
              <a:t>me</a:t>
            </a:r>
            <a:r>
              <a:rPr lang="tr-TR" sz="2500" dirty="0"/>
              <a:t> </a:t>
            </a:r>
            <a:r>
              <a:rPr lang="tr-TR" sz="2500" dirty="0" smtClean="0"/>
              <a:t>reimbursement </a:t>
            </a:r>
            <a:r>
              <a:rPr lang="tr-TR" sz="2500" dirty="0"/>
              <a:t>and compensation</a:t>
            </a:r>
            <a:r>
              <a:rPr lang="tr-TR" sz="2500" dirty="0" smtClean="0"/>
              <a:t>?</a:t>
            </a:r>
          </a:p>
          <a:p>
            <a:pPr lvl="1"/>
            <a:r>
              <a:rPr lang="en-US" dirty="0"/>
              <a:t>Compensation will not apply if the circumstances qualify as extraordinary, but in any case you </a:t>
            </a:r>
            <a:r>
              <a:rPr lang="en-US" dirty="0" smtClean="0"/>
              <a:t>are</a:t>
            </a:r>
            <a:r>
              <a:rPr lang="tr-TR" dirty="0" smtClean="0"/>
              <a:t> </a:t>
            </a:r>
            <a:r>
              <a:rPr lang="en-US" dirty="0" smtClean="0"/>
              <a:t>entitled </a:t>
            </a:r>
            <a:r>
              <a:rPr lang="en-US" dirty="0"/>
              <a:t>to reimbursement of your ticket (in full or for the part that you have not used) or </a:t>
            </a:r>
            <a:r>
              <a:rPr lang="en-US" dirty="0" smtClean="0"/>
              <a:t>rerouting,</a:t>
            </a:r>
            <a:r>
              <a:rPr lang="tr-TR" dirty="0" smtClean="0"/>
              <a:t> </a:t>
            </a:r>
            <a:r>
              <a:rPr lang="en-US" dirty="0" smtClean="0"/>
              <a:t>at </a:t>
            </a:r>
            <a:r>
              <a:rPr lang="en-US" dirty="0"/>
              <a:t>your choice, and the airline is obliged to provide you with assistance (e.g. </a:t>
            </a:r>
            <a:r>
              <a:rPr lang="en-US" dirty="0" smtClean="0"/>
              <a:t>Reasonable</a:t>
            </a:r>
            <a:r>
              <a:rPr lang="tr-TR" dirty="0" smtClean="0"/>
              <a:t> </a:t>
            </a:r>
            <a:r>
              <a:rPr lang="en-US" dirty="0" smtClean="0"/>
              <a:t>refreshments </a:t>
            </a:r>
            <a:r>
              <a:rPr lang="en-US" dirty="0"/>
              <a:t>and meals, means of communication) while you are waiting for re-routing.</a:t>
            </a:r>
            <a:endParaRPr lang="tr-TR" dirty="0"/>
          </a:p>
        </p:txBody>
      </p:sp>
    </p:spTree>
    <p:extLst>
      <p:ext uri="{BB962C8B-B14F-4D97-AF65-F5344CB8AC3E}">
        <p14:creationId xmlns:p14="http://schemas.microsoft.com/office/powerpoint/2010/main" val="109820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Extra examples</a:t>
            </a:r>
            <a:endParaRPr lang="tr-TR" dirty="0"/>
          </a:p>
        </p:txBody>
      </p:sp>
      <p:sp>
        <p:nvSpPr>
          <p:cNvPr id="3" name="Content Placeholder 2"/>
          <p:cNvSpPr>
            <a:spLocks noGrp="1"/>
          </p:cNvSpPr>
          <p:nvPr>
            <p:ph sz="quarter" idx="1"/>
          </p:nvPr>
        </p:nvSpPr>
        <p:spPr/>
        <p:txBody>
          <a:bodyPr>
            <a:normAutofit/>
          </a:bodyPr>
          <a:lstStyle/>
          <a:p>
            <a:r>
              <a:rPr lang="en-US" sz="2500" dirty="0"/>
              <a:t>Is there a formality I need to be aware of if I want to carry a large amount of cash with </a:t>
            </a:r>
            <a:r>
              <a:rPr lang="en-US" sz="2500" dirty="0" smtClean="0"/>
              <a:t>me</a:t>
            </a:r>
            <a:r>
              <a:rPr lang="tr-TR" sz="2500" dirty="0" smtClean="0"/>
              <a:t> </a:t>
            </a:r>
            <a:r>
              <a:rPr lang="en-US" sz="2500" dirty="0" smtClean="0"/>
              <a:t>on </a:t>
            </a:r>
            <a:r>
              <a:rPr lang="en-US" sz="2500" dirty="0"/>
              <a:t>a trip to another EU country</a:t>
            </a:r>
            <a:r>
              <a:rPr lang="en-US" sz="2500" dirty="0" smtClean="0"/>
              <a:t>?</a:t>
            </a:r>
            <a:endParaRPr lang="tr-TR" sz="2500" dirty="0" smtClean="0"/>
          </a:p>
          <a:p>
            <a:pPr lvl="1"/>
            <a:r>
              <a:rPr lang="en-US" sz="2000" dirty="0"/>
              <a:t>Yes. If you travel to a country outside the EU with € 10.000 or more in cash (or its equivalent </a:t>
            </a:r>
            <a:r>
              <a:rPr lang="en-US" sz="2000" dirty="0" smtClean="0"/>
              <a:t>in</a:t>
            </a:r>
            <a:r>
              <a:rPr lang="tr-TR" sz="2000" dirty="0" smtClean="0"/>
              <a:t> </a:t>
            </a:r>
            <a:r>
              <a:rPr lang="en-US" sz="2000" dirty="0" smtClean="0"/>
              <a:t>other </a:t>
            </a:r>
            <a:r>
              <a:rPr lang="en-US" sz="2000" dirty="0"/>
              <a:t>currencies) you must declare it to the customs authorities. If you enter the EU with the </a:t>
            </a:r>
            <a:r>
              <a:rPr lang="en-US" sz="2000" dirty="0" smtClean="0"/>
              <a:t>same</a:t>
            </a:r>
            <a:r>
              <a:rPr lang="tr-TR" sz="2000" dirty="0" smtClean="0"/>
              <a:t> </a:t>
            </a:r>
            <a:r>
              <a:rPr lang="en-US" sz="2000" dirty="0" smtClean="0"/>
              <a:t>amount</a:t>
            </a:r>
            <a:r>
              <a:rPr lang="en-US" sz="2000" dirty="0"/>
              <a:t>, you are under the same obligation. Within the EU there is no limit to the free </a:t>
            </a:r>
            <a:r>
              <a:rPr lang="en-US" sz="2000" dirty="0" smtClean="0"/>
              <a:t>movement</a:t>
            </a:r>
            <a:r>
              <a:rPr lang="tr-TR" sz="2000" dirty="0" smtClean="0"/>
              <a:t> </a:t>
            </a:r>
            <a:r>
              <a:rPr lang="en-US" sz="2000" dirty="0" smtClean="0"/>
              <a:t>of </a:t>
            </a:r>
            <a:r>
              <a:rPr lang="en-US" sz="2000" dirty="0"/>
              <a:t>capital but there are some national regulations that impose formalities on people carrying </a:t>
            </a:r>
            <a:r>
              <a:rPr lang="en-US" sz="2000" dirty="0" smtClean="0"/>
              <a:t>large</a:t>
            </a:r>
            <a:r>
              <a:rPr lang="tr-TR" sz="2000" dirty="0" smtClean="0"/>
              <a:t> </a:t>
            </a:r>
            <a:r>
              <a:rPr lang="en-US" sz="2000" dirty="0" smtClean="0"/>
              <a:t>sums </a:t>
            </a:r>
            <a:r>
              <a:rPr lang="en-US" sz="2000" dirty="0"/>
              <a:t>of money.</a:t>
            </a:r>
            <a:endParaRPr lang="tr-TR" sz="2000" dirty="0"/>
          </a:p>
        </p:txBody>
      </p:sp>
    </p:spTree>
    <p:extLst>
      <p:ext uri="{BB962C8B-B14F-4D97-AF65-F5344CB8AC3E}">
        <p14:creationId xmlns:p14="http://schemas.microsoft.com/office/powerpoint/2010/main" val="311348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THANK YOU!</a:t>
            </a:r>
            <a:endParaRPr lang="nl-NL" b="1" dirty="0"/>
          </a:p>
        </p:txBody>
      </p:sp>
      <p:pic>
        <p:nvPicPr>
          <p:cNvPr id="1638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95736" y="1628800"/>
            <a:ext cx="4781475" cy="452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432955"/>
      </p:ext>
    </p:extLst>
  </p:cSld>
  <p:clrMapOvr>
    <a:masterClrMapping/>
  </p:clrMapOvr>
  <mc:AlternateContent xmlns:mc="http://schemas.openxmlformats.org/markup-compatibility/2006" xmlns:p14="http://schemas.microsoft.com/office/powerpoint/2010/main">
    <mc:Choice Requires="p14">
      <p:transition spd="slow" p14:dur="2000" advTm="22232"/>
    </mc:Choice>
    <mc:Fallback xmlns="">
      <p:transition spd="slow" advTm="2223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1212"/>
            <a:ext cx="8534400" cy="758952"/>
          </a:xfrm>
        </p:spPr>
        <p:txBody>
          <a:bodyPr>
            <a:normAutofit fontScale="90000"/>
          </a:bodyPr>
          <a:lstStyle/>
          <a:p>
            <a:r>
              <a:rPr lang="en-US" b="1" dirty="0" smtClean="0"/>
              <a:t>What rights do you have as an EU citizen? </a:t>
            </a:r>
            <a:endParaRPr lang="nl-NL" b="1" dirty="0"/>
          </a:p>
        </p:txBody>
      </p:sp>
      <p:sp>
        <p:nvSpPr>
          <p:cNvPr id="3" name="Content Placeholder 2"/>
          <p:cNvSpPr>
            <a:spLocks noGrp="1"/>
          </p:cNvSpPr>
          <p:nvPr>
            <p:ph sz="quarter" idx="1"/>
          </p:nvPr>
        </p:nvSpPr>
        <p:spPr>
          <a:xfrm>
            <a:off x="251520" y="1600200"/>
            <a:ext cx="8712968" cy="4853136"/>
          </a:xfrm>
        </p:spPr>
        <p:txBody>
          <a:bodyPr>
            <a:normAutofit fontScale="92500" lnSpcReduction="10000"/>
          </a:bodyPr>
          <a:lstStyle/>
          <a:p>
            <a:pPr marL="0" indent="0">
              <a:buNone/>
            </a:pPr>
            <a:r>
              <a:rPr lang="en-US" dirty="0" smtClean="0"/>
              <a:t>The </a:t>
            </a:r>
            <a:r>
              <a:rPr lang="en-US" dirty="0"/>
              <a:t>Treaty on the Functioning of the European Union entails the right to:</a:t>
            </a:r>
          </a:p>
          <a:p>
            <a:r>
              <a:rPr lang="en-US" dirty="0"/>
              <a:t>move and reside freely within the </a:t>
            </a:r>
            <a:r>
              <a:rPr lang="en-US" dirty="0" smtClean="0"/>
              <a:t>EU</a:t>
            </a:r>
          </a:p>
          <a:p>
            <a:endParaRPr lang="en-US" dirty="0"/>
          </a:p>
          <a:p>
            <a:r>
              <a:rPr lang="en-US" dirty="0"/>
              <a:t>vote for and stand as a candidate in European Parliament and municipal </a:t>
            </a:r>
            <a:r>
              <a:rPr lang="en-US" dirty="0" smtClean="0"/>
              <a:t>elections</a:t>
            </a:r>
          </a:p>
          <a:p>
            <a:endParaRPr lang="en-US" dirty="0"/>
          </a:p>
          <a:p>
            <a:r>
              <a:rPr lang="en-US" dirty="0"/>
              <a:t>be protected by the diplomatic and consular authorities of any other EU </a:t>
            </a:r>
            <a:r>
              <a:rPr lang="en-US" dirty="0" smtClean="0"/>
              <a:t>country</a:t>
            </a:r>
          </a:p>
          <a:p>
            <a:endParaRPr lang="en-US" dirty="0"/>
          </a:p>
          <a:p>
            <a:r>
              <a:rPr lang="en-US" dirty="0"/>
              <a:t>petition the European Parliament and complain to the European </a:t>
            </a:r>
            <a:r>
              <a:rPr lang="en-US" dirty="0" smtClean="0"/>
              <a:t>Ombudsman</a:t>
            </a:r>
            <a:endParaRPr lang="en-US" dirty="0"/>
          </a:p>
          <a:p>
            <a:endParaRPr lang="nl-NL" dirty="0"/>
          </a:p>
        </p:txBody>
      </p:sp>
    </p:spTree>
    <p:extLst>
      <p:ext uri="{BB962C8B-B14F-4D97-AF65-F5344CB8AC3E}">
        <p14:creationId xmlns:p14="http://schemas.microsoft.com/office/powerpoint/2010/main" val="2465985076"/>
      </p:ext>
    </p:extLst>
  </p:cSld>
  <p:clrMapOvr>
    <a:masterClrMapping/>
  </p:clrMapOvr>
  <mc:AlternateContent xmlns:mc="http://schemas.openxmlformats.org/markup-compatibility/2006" xmlns:p14="http://schemas.microsoft.com/office/powerpoint/2010/main">
    <mc:Choice Requires="p14">
      <p:transition spd="slow" p14:dur="2000" advTm="30747"/>
    </mc:Choice>
    <mc:Fallback xmlns="">
      <p:transition spd="slow" advTm="3074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EU citizens are entitled to other rights </a:t>
            </a:r>
            <a:endParaRPr lang="nl-NL" b="1" dirty="0"/>
          </a:p>
        </p:txBody>
      </p:sp>
      <p:sp>
        <p:nvSpPr>
          <p:cNvPr id="3" name="Content Placeholder 2"/>
          <p:cNvSpPr>
            <a:spLocks noGrp="1"/>
          </p:cNvSpPr>
          <p:nvPr>
            <p:ph sz="quarter" idx="1"/>
          </p:nvPr>
        </p:nvSpPr>
        <p:spPr>
          <a:xfrm>
            <a:off x="425691" y="1412776"/>
            <a:ext cx="8712968" cy="4968552"/>
          </a:xfrm>
        </p:spPr>
        <p:txBody>
          <a:bodyPr>
            <a:normAutofit/>
          </a:bodyPr>
          <a:lstStyle/>
          <a:p>
            <a:endParaRPr lang="en-US" dirty="0" smtClean="0"/>
          </a:p>
          <a:p>
            <a:r>
              <a:rPr lang="en-US" dirty="0" smtClean="0"/>
              <a:t>The </a:t>
            </a:r>
            <a:r>
              <a:rPr lang="en-US" dirty="0"/>
              <a:t>right to contact and receive a </a:t>
            </a:r>
            <a:r>
              <a:rPr lang="en-US" dirty="0" smtClean="0"/>
              <a:t> response</a:t>
            </a:r>
            <a:r>
              <a:rPr lang="en-US" dirty="0"/>
              <a:t> from any EU institution in one of the EU's official </a:t>
            </a:r>
            <a:r>
              <a:rPr lang="en-US" dirty="0" smtClean="0"/>
              <a:t>languages</a:t>
            </a:r>
          </a:p>
          <a:p>
            <a:endParaRPr lang="en-US" dirty="0"/>
          </a:p>
          <a:p>
            <a:r>
              <a:rPr lang="en-US" dirty="0" smtClean="0"/>
              <a:t>The </a:t>
            </a:r>
            <a:r>
              <a:rPr lang="en-US" dirty="0"/>
              <a:t>right to access European </a:t>
            </a:r>
            <a:r>
              <a:rPr lang="en-US" dirty="0" smtClean="0"/>
              <a:t> Parliament, European Commission</a:t>
            </a:r>
            <a:r>
              <a:rPr lang="en-US" dirty="0"/>
              <a:t>  </a:t>
            </a:r>
            <a:r>
              <a:rPr lang="en-US" dirty="0" smtClean="0"/>
              <a:t>and council</a:t>
            </a:r>
            <a:r>
              <a:rPr lang="en-US" dirty="0"/>
              <a:t> </a:t>
            </a:r>
            <a:r>
              <a:rPr lang="en-US" dirty="0" smtClean="0"/>
              <a:t>documents under </a:t>
            </a:r>
            <a:r>
              <a:rPr lang="en-US" dirty="0"/>
              <a:t>certain </a:t>
            </a:r>
            <a:r>
              <a:rPr lang="en-US" dirty="0" smtClean="0"/>
              <a:t>conditions</a:t>
            </a:r>
          </a:p>
          <a:p>
            <a:pPr marL="0" indent="0">
              <a:buNone/>
            </a:pPr>
            <a:endParaRPr lang="en-US" dirty="0" smtClean="0"/>
          </a:p>
          <a:p>
            <a:r>
              <a:rPr lang="en-US" dirty="0" smtClean="0"/>
              <a:t>The </a:t>
            </a:r>
            <a:r>
              <a:rPr lang="en-US" dirty="0"/>
              <a:t>right of equal access to the EU Civil </a:t>
            </a:r>
            <a:r>
              <a:rPr lang="en-US" dirty="0" smtClean="0"/>
              <a:t>Service</a:t>
            </a:r>
            <a:endParaRPr lang="en-US" dirty="0"/>
          </a:p>
          <a:p>
            <a:endParaRPr lang="nl-NL" dirty="0"/>
          </a:p>
        </p:txBody>
      </p:sp>
    </p:spTree>
    <p:extLst>
      <p:ext uri="{BB962C8B-B14F-4D97-AF65-F5344CB8AC3E}">
        <p14:creationId xmlns:p14="http://schemas.microsoft.com/office/powerpoint/2010/main" val="1943898255"/>
      </p:ext>
    </p:extLst>
  </p:cSld>
  <p:clrMapOvr>
    <a:masterClrMapping/>
  </p:clrMapOvr>
  <mc:AlternateContent xmlns:mc="http://schemas.openxmlformats.org/markup-compatibility/2006" xmlns:p14="http://schemas.microsoft.com/office/powerpoint/2010/main">
    <mc:Choice Requires="p14">
      <p:transition spd="slow" p14:dur="2000" advTm="27101"/>
    </mc:Choice>
    <mc:Fallback xmlns="">
      <p:transition spd="slow" advTm="2710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373216"/>
            <a:ext cx="2603967" cy="136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b="1" dirty="0" smtClean="0"/>
              <a:t>Travelling, living and working in Europe</a:t>
            </a:r>
            <a:endParaRPr lang="nl-NL" dirty="0"/>
          </a:p>
        </p:txBody>
      </p:sp>
      <p:sp>
        <p:nvSpPr>
          <p:cNvPr id="3" name="Content Placeholder 2"/>
          <p:cNvSpPr>
            <a:spLocks noGrp="1"/>
          </p:cNvSpPr>
          <p:nvPr>
            <p:ph sz="quarter" idx="1"/>
          </p:nvPr>
        </p:nvSpPr>
        <p:spPr>
          <a:xfrm>
            <a:off x="251520" y="1484784"/>
            <a:ext cx="8712968" cy="5373216"/>
          </a:xfrm>
        </p:spPr>
        <p:txBody>
          <a:bodyPr>
            <a:normAutofit/>
          </a:bodyPr>
          <a:lstStyle/>
          <a:p>
            <a:pPr fontAlgn="base"/>
            <a:endParaRPr lang="en-US" sz="2300" b="1" dirty="0" smtClean="0"/>
          </a:p>
          <a:p>
            <a:pPr fontAlgn="base"/>
            <a:r>
              <a:rPr lang="en-US" sz="2300" b="1" dirty="0" smtClean="0"/>
              <a:t>The </a:t>
            </a:r>
            <a:r>
              <a:rPr lang="en-US" sz="2300" b="1" dirty="0"/>
              <a:t>right to move and reside freely within the EU and not to be discriminated against on grounds of your </a:t>
            </a:r>
            <a:r>
              <a:rPr lang="en-US" sz="2300" b="1" dirty="0" smtClean="0"/>
              <a:t>nationality.</a:t>
            </a:r>
          </a:p>
          <a:p>
            <a:pPr fontAlgn="base"/>
            <a:endParaRPr lang="en-US" sz="2300" dirty="0"/>
          </a:p>
          <a:p>
            <a:r>
              <a:rPr lang="en-US" sz="2300" dirty="0"/>
              <a:t>As an EU citizen, you have the right to move and reside freely within the EU. </a:t>
            </a:r>
            <a:endParaRPr lang="en-US" sz="2300" dirty="0" smtClean="0"/>
          </a:p>
          <a:p>
            <a:endParaRPr lang="en-US" sz="2300" dirty="0"/>
          </a:p>
          <a:p>
            <a:r>
              <a:rPr lang="en-US" sz="2300" u="sng" dirty="0" smtClean="0">
                <a:hlinkClick r:id="rId3"/>
              </a:rPr>
              <a:t>http</a:t>
            </a:r>
            <a:r>
              <a:rPr lang="en-US" sz="2300" u="sng" dirty="0">
                <a:hlinkClick r:id="rId3"/>
              </a:rPr>
              <a:t>://europa.eu/youreurope/citizens/travel/index_en.htm</a:t>
            </a:r>
            <a:endParaRPr lang="en-US" sz="2300" dirty="0"/>
          </a:p>
          <a:p>
            <a:pPr fontAlgn="base"/>
            <a:endParaRPr lang="en-US" sz="2300" dirty="0"/>
          </a:p>
        </p:txBody>
      </p:sp>
    </p:spTree>
    <p:extLst>
      <p:ext uri="{BB962C8B-B14F-4D97-AF65-F5344CB8AC3E}">
        <p14:creationId xmlns:p14="http://schemas.microsoft.com/office/powerpoint/2010/main" val="3242563824"/>
      </p:ext>
    </p:extLst>
  </p:cSld>
  <p:clrMapOvr>
    <a:masterClrMapping/>
  </p:clrMapOvr>
  <mc:AlternateContent xmlns:mc="http://schemas.openxmlformats.org/markup-compatibility/2006" xmlns:p14="http://schemas.microsoft.com/office/powerpoint/2010/main">
    <mc:Choice Requires="p14">
      <p:transition spd="slow" p14:dur="2000" advTm="30427"/>
    </mc:Choice>
    <mc:Fallback xmlns="">
      <p:transition spd="slow" advTm="3042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720080"/>
          </a:xfrm>
        </p:spPr>
        <p:txBody>
          <a:bodyPr/>
          <a:lstStyle/>
          <a:p>
            <a:r>
              <a:rPr lang="en-US" b="1" dirty="0" smtClean="0"/>
              <a:t>Work</a:t>
            </a:r>
            <a:endParaRPr lang="nl-NL" dirty="0"/>
          </a:p>
        </p:txBody>
      </p:sp>
      <p:sp>
        <p:nvSpPr>
          <p:cNvPr id="3" name="Content Placeholder 2"/>
          <p:cNvSpPr>
            <a:spLocks noGrp="1"/>
          </p:cNvSpPr>
          <p:nvPr>
            <p:ph sz="quarter" idx="1"/>
          </p:nvPr>
        </p:nvSpPr>
        <p:spPr>
          <a:xfrm>
            <a:off x="179512" y="1412776"/>
            <a:ext cx="8784976" cy="5112568"/>
          </a:xfrm>
        </p:spPr>
        <p:txBody>
          <a:bodyPr>
            <a:normAutofit lnSpcReduction="10000"/>
          </a:bodyPr>
          <a:lstStyle/>
          <a:p>
            <a:pPr fontAlgn="base"/>
            <a:r>
              <a:rPr lang="en-US" dirty="0"/>
              <a:t> As an EU citizen you can work anywhere in the EU. </a:t>
            </a:r>
            <a:endParaRPr lang="en-US" dirty="0" smtClean="0"/>
          </a:p>
          <a:p>
            <a:pPr fontAlgn="base"/>
            <a:endParaRPr lang="en-US" dirty="0"/>
          </a:p>
          <a:p>
            <a:pPr fontAlgn="base"/>
            <a:r>
              <a:rPr lang="en-US" dirty="0" smtClean="0"/>
              <a:t>If </a:t>
            </a:r>
            <a:r>
              <a:rPr lang="en-US" dirty="0"/>
              <a:t>you fancied a change of scene or to live in a hotter climate then you could look to see what jobs you could do abroad. </a:t>
            </a:r>
            <a:endParaRPr lang="en-US" dirty="0" smtClean="0"/>
          </a:p>
          <a:p>
            <a:pPr fontAlgn="base"/>
            <a:endParaRPr lang="en-US" dirty="0" smtClean="0"/>
          </a:p>
          <a:p>
            <a:pPr fontAlgn="base"/>
            <a:r>
              <a:rPr lang="en-US" dirty="0" smtClean="0"/>
              <a:t>The </a:t>
            </a:r>
            <a:r>
              <a:rPr lang="en-US" dirty="0"/>
              <a:t>only types of things you </a:t>
            </a:r>
            <a:r>
              <a:rPr lang="en-US" b="1" u="sng" dirty="0"/>
              <a:t>couldn't d</a:t>
            </a:r>
            <a:r>
              <a:rPr lang="en-US" dirty="0"/>
              <a:t>o is work for the police or armed forces. You would be able to work in:</a:t>
            </a:r>
          </a:p>
          <a:p>
            <a:pPr fontAlgn="base"/>
            <a:r>
              <a:rPr lang="en-US" i="1" dirty="0"/>
              <a:t>Health e.g. as a nurse</a:t>
            </a:r>
            <a:endParaRPr lang="en-US" dirty="0"/>
          </a:p>
          <a:p>
            <a:pPr fontAlgn="base"/>
            <a:r>
              <a:rPr lang="en-US" i="1" dirty="0"/>
              <a:t>Education e.g. as a teacher</a:t>
            </a:r>
            <a:endParaRPr lang="en-US" dirty="0"/>
          </a:p>
          <a:p>
            <a:pPr fontAlgn="base"/>
            <a:r>
              <a:rPr lang="en-US" i="1" dirty="0"/>
              <a:t>Other public services </a:t>
            </a:r>
            <a:endParaRPr lang="en-US" dirty="0"/>
          </a:p>
          <a:p>
            <a:endParaRPr lang="nl-NL"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869160"/>
            <a:ext cx="29527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507202"/>
      </p:ext>
    </p:extLst>
  </p:cSld>
  <p:clrMapOvr>
    <a:masterClrMapping/>
  </p:clrMapOvr>
  <mc:AlternateContent xmlns:mc="http://schemas.openxmlformats.org/markup-compatibility/2006" xmlns:p14="http://schemas.microsoft.com/office/powerpoint/2010/main">
    <mc:Choice Requires="p14">
      <p:transition spd="slow" p14:dur="2000" advTm="61217"/>
    </mc:Choice>
    <mc:Fallback xmlns="">
      <p:transition spd="slow" advTm="6121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854968"/>
          </a:xfrm>
        </p:spPr>
        <p:txBody>
          <a:bodyPr/>
          <a:lstStyle/>
          <a:p>
            <a:r>
              <a:rPr lang="en-US" b="1" dirty="0" smtClean="0"/>
              <a:t>Health</a:t>
            </a:r>
            <a:endParaRPr lang="nl-NL" dirty="0"/>
          </a:p>
        </p:txBody>
      </p:sp>
      <p:sp>
        <p:nvSpPr>
          <p:cNvPr id="3" name="Content Placeholder 2"/>
          <p:cNvSpPr>
            <a:spLocks noGrp="1"/>
          </p:cNvSpPr>
          <p:nvPr>
            <p:ph sz="quarter" idx="1"/>
          </p:nvPr>
        </p:nvSpPr>
        <p:spPr>
          <a:xfrm>
            <a:off x="467544" y="1340768"/>
            <a:ext cx="8496944" cy="5256584"/>
          </a:xfrm>
        </p:spPr>
        <p:txBody>
          <a:bodyPr/>
          <a:lstStyle/>
          <a:p>
            <a:r>
              <a:rPr lang="en-US" dirty="0" smtClean="0"/>
              <a:t>You </a:t>
            </a:r>
            <a:r>
              <a:rPr lang="en-US" dirty="0"/>
              <a:t>can get a free European Health Insurance Card (EHIC) which means it will help cover your medical costs if you are ill while you are abroad in </a:t>
            </a:r>
            <a:r>
              <a:rPr lang="en-US" dirty="0" smtClean="0"/>
              <a:t>Europe.</a:t>
            </a:r>
          </a:p>
          <a:p>
            <a:endParaRPr lang="en-US" dirty="0" smtClean="0"/>
          </a:p>
          <a:p>
            <a:r>
              <a:rPr lang="en-US" dirty="0" err="1" smtClean="0"/>
              <a:t>e.g</a:t>
            </a:r>
            <a:r>
              <a:rPr lang="en-US" dirty="0" smtClean="0"/>
              <a:t> </a:t>
            </a:r>
            <a:r>
              <a:rPr lang="en-US" dirty="0"/>
              <a:t>if you break your arm while on holiday in Spain, this card will help you keep your medical costs down. </a:t>
            </a:r>
            <a:endParaRPr lang="nl-NL"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179689"/>
            <a:ext cx="2088232" cy="234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280764"/>
      </p:ext>
    </p:extLst>
  </p:cSld>
  <p:clrMapOvr>
    <a:masterClrMapping/>
  </p:clrMapOvr>
  <mc:AlternateContent xmlns:mc="http://schemas.openxmlformats.org/markup-compatibility/2006" xmlns:p14="http://schemas.microsoft.com/office/powerpoint/2010/main">
    <mc:Choice Requires="p14">
      <p:transition spd="slow" p14:dur="2000" advTm="29067"/>
    </mc:Choice>
    <mc:Fallback xmlns="">
      <p:transition spd="slow" advTm="2906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085184"/>
            <a:ext cx="2063693" cy="1587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8045" y="548680"/>
            <a:ext cx="8534400" cy="758952"/>
          </a:xfrm>
        </p:spPr>
        <p:txBody>
          <a:bodyPr>
            <a:normAutofit fontScale="90000"/>
          </a:bodyPr>
          <a:lstStyle/>
          <a:p>
            <a:r>
              <a:rPr lang="en-US" b="1" dirty="0" smtClean="0"/>
              <a:t>Exercising your rights </a:t>
            </a:r>
            <a:br>
              <a:rPr lang="en-US" b="1" dirty="0" smtClean="0"/>
            </a:br>
            <a:endParaRPr lang="nl-NL" dirty="0"/>
          </a:p>
        </p:txBody>
      </p:sp>
      <p:sp>
        <p:nvSpPr>
          <p:cNvPr id="3" name="Content Placeholder 2"/>
          <p:cNvSpPr>
            <a:spLocks noGrp="1"/>
          </p:cNvSpPr>
          <p:nvPr>
            <p:ph sz="quarter" idx="1"/>
          </p:nvPr>
        </p:nvSpPr>
        <p:spPr>
          <a:xfrm>
            <a:off x="251520" y="1600200"/>
            <a:ext cx="8712968" cy="4853136"/>
          </a:xfrm>
        </p:spPr>
        <p:txBody>
          <a:bodyPr>
            <a:normAutofit fontScale="92500"/>
          </a:bodyPr>
          <a:lstStyle/>
          <a:p>
            <a:r>
              <a:rPr lang="en-US" b="1" dirty="0" smtClean="0"/>
              <a:t>The </a:t>
            </a:r>
            <a:r>
              <a:rPr lang="en-US" b="1" dirty="0"/>
              <a:t>right to vote and stand as a candidate in </a:t>
            </a:r>
            <a:r>
              <a:rPr lang="en-US" b="1" dirty="0" smtClean="0"/>
              <a:t>elections</a:t>
            </a:r>
          </a:p>
          <a:p>
            <a:endParaRPr lang="en-US" dirty="0"/>
          </a:p>
          <a:p>
            <a:r>
              <a:rPr lang="en-US" dirty="0"/>
              <a:t>When living in another EU country, you have the right, as an EU citizen, to vote and stand as candidate in municipal and European elections held in that country, </a:t>
            </a:r>
            <a:r>
              <a:rPr lang="en-US" b="1" dirty="0"/>
              <a:t>under the same conditions as nationals</a:t>
            </a:r>
            <a:r>
              <a:rPr lang="en-US" dirty="0"/>
              <a:t>.</a:t>
            </a:r>
            <a:br>
              <a:rPr lang="en-US" dirty="0"/>
            </a:br>
            <a:r>
              <a:rPr lang="en-US" u="sng" dirty="0">
                <a:hlinkClick r:id="rId3"/>
              </a:rPr>
              <a:t>http://europa.eu/youreurope/citizens/residence/worker-pensioner/elections/index_en.htm</a:t>
            </a:r>
            <a:endParaRPr lang="en-US" dirty="0"/>
          </a:p>
          <a:p>
            <a:pPr fontAlgn="base"/>
            <a:endParaRPr lang="en-US" dirty="0"/>
          </a:p>
          <a:p>
            <a:pPr fontAlgn="base"/>
            <a:r>
              <a:rPr lang="en-US" dirty="0" smtClean="0"/>
              <a:t>You </a:t>
            </a:r>
            <a:r>
              <a:rPr lang="en-US" dirty="0"/>
              <a:t>do need to be </a:t>
            </a:r>
            <a:r>
              <a:rPr lang="en-US" b="1" dirty="0"/>
              <a:t>18 years old </a:t>
            </a:r>
            <a:r>
              <a:rPr lang="en-US" dirty="0"/>
              <a:t>to vote though.</a:t>
            </a:r>
          </a:p>
          <a:p>
            <a:endParaRPr lang="nl-NL" dirty="0"/>
          </a:p>
        </p:txBody>
      </p:sp>
    </p:spTree>
    <p:extLst>
      <p:ext uri="{BB962C8B-B14F-4D97-AF65-F5344CB8AC3E}">
        <p14:creationId xmlns:p14="http://schemas.microsoft.com/office/powerpoint/2010/main" val="3302317015"/>
      </p:ext>
    </p:extLst>
  </p:cSld>
  <p:clrMapOvr>
    <a:masterClrMapping/>
  </p:clrMapOvr>
  <mc:AlternateContent xmlns:mc="http://schemas.openxmlformats.org/markup-compatibility/2006" xmlns:p14="http://schemas.microsoft.com/office/powerpoint/2010/main">
    <mc:Choice Requires="p14">
      <p:transition spd="slow" p14:dur="2000" advTm="33675"/>
    </mc:Choice>
    <mc:Fallback xmlns="">
      <p:transition spd="slow" advTm="33675"/>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352</TotalTime>
  <Words>1530</Words>
  <Application>Microsoft Office PowerPoint</Application>
  <PresentationFormat>On-screen Show (4:3)</PresentationFormat>
  <Paragraphs>174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Civic</vt:lpstr>
      <vt:lpstr>        ACE (Active Citizenship in Europe) Project No. 2013-1-GB2-GRU06-11105 4  </vt:lpstr>
      <vt:lpstr>Content</vt:lpstr>
      <vt:lpstr>EU Citizen</vt:lpstr>
      <vt:lpstr>What rights do you have as an EU citizen? </vt:lpstr>
      <vt:lpstr>EU citizens are entitled to other rights </vt:lpstr>
      <vt:lpstr>Travelling, living and working in Europe</vt:lpstr>
      <vt:lpstr>Work</vt:lpstr>
      <vt:lpstr>Health</vt:lpstr>
      <vt:lpstr>Exercising your rights  </vt:lpstr>
      <vt:lpstr>The right to petition </vt:lpstr>
      <vt:lpstr>The right to complain to the Ombudsman </vt:lpstr>
      <vt:lpstr>The right to consular protection for unrepresented EU citizens </vt:lpstr>
      <vt:lpstr>The right to ask the Commission to propose new legislation </vt:lpstr>
      <vt:lpstr>Fundamental rights  </vt:lpstr>
      <vt:lpstr>Education</vt:lpstr>
      <vt:lpstr>Education</vt:lpstr>
      <vt:lpstr>Study abroad with Erasmus+ </vt:lpstr>
      <vt:lpstr>         Working while studying</vt:lpstr>
      <vt:lpstr>Taxes and social security </vt:lpstr>
      <vt:lpstr>Sample story </vt:lpstr>
      <vt:lpstr>Traineeship</vt:lpstr>
      <vt:lpstr> Recognition of your study period abroad</vt:lpstr>
      <vt:lpstr>Denied boarding? </vt:lpstr>
      <vt:lpstr>Cancellation </vt:lpstr>
      <vt:lpstr>Baggage </vt:lpstr>
      <vt:lpstr>Driving licence</vt:lpstr>
      <vt:lpstr>Consumer rights – do you know yours?</vt:lpstr>
      <vt:lpstr>If you have similar problems </vt:lpstr>
      <vt:lpstr>Extra examples</vt:lpstr>
      <vt:lpstr>PowerPoint Presentation</vt:lpstr>
      <vt:lpstr>Extra examples</vt:lpstr>
      <vt:lpstr>Extra examples</vt:lpstr>
      <vt:lpstr>THANK YOU!</vt:lpstr>
    </vt:vector>
  </TitlesOfParts>
  <Company>Secmo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 (Active Citizenship in Europe) Project No. 2013-1-GB2-GRU06-11105 4</dc:title>
  <dc:creator>Durdane Jacobs</dc:creator>
  <cp:lastModifiedBy>Durdane Jacobs</cp:lastModifiedBy>
  <cp:revision>100</cp:revision>
  <dcterms:created xsi:type="dcterms:W3CDTF">2015-01-24T14:46:10Z</dcterms:created>
  <dcterms:modified xsi:type="dcterms:W3CDTF">2015-01-27T23:01:37Z</dcterms:modified>
</cp:coreProperties>
</file>